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27"/>
  </p:notesMasterIdLst>
  <p:sldIdLst>
    <p:sldId id="559" r:id="rId2"/>
    <p:sldId id="560" r:id="rId3"/>
    <p:sldId id="493" r:id="rId4"/>
    <p:sldId id="494" r:id="rId5"/>
    <p:sldId id="497" r:id="rId6"/>
    <p:sldId id="556" r:id="rId7"/>
    <p:sldId id="496" r:id="rId8"/>
    <p:sldId id="502" r:id="rId9"/>
    <p:sldId id="529" r:id="rId10"/>
    <p:sldId id="504" r:id="rId11"/>
    <p:sldId id="505" r:id="rId12"/>
    <p:sldId id="495" r:id="rId13"/>
    <p:sldId id="506" r:id="rId14"/>
    <p:sldId id="533" r:id="rId15"/>
    <p:sldId id="549" r:id="rId16"/>
    <p:sldId id="557" r:id="rId17"/>
    <p:sldId id="558" r:id="rId18"/>
    <p:sldId id="550" r:id="rId19"/>
    <p:sldId id="514" r:id="rId20"/>
    <p:sldId id="515" r:id="rId21"/>
    <p:sldId id="516" r:id="rId22"/>
    <p:sldId id="517" r:id="rId23"/>
    <p:sldId id="545" r:id="rId24"/>
    <p:sldId id="520" r:id="rId25"/>
    <p:sldId id="351" r:id="rId26"/>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Varsayılan Bölüm" id="{D1F3226B-CE12-40B2-8DD3-9A251C76CEF9}">
          <p14:sldIdLst>
            <p14:sldId id="559"/>
            <p14:sldId id="560"/>
            <p14:sldId id="493"/>
            <p14:sldId id="494"/>
            <p14:sldId id="497"/>
            <p14:sldId id="556"/>
            <p14:sldId id="496"/>
            <p14:sldId id="502"/>
            <p14:sldId id="529"/>
            <p14:sldId id="504"/>
            <p14:sldId id="505"/>
            <p14:sldId id="495"/>
            <p14:sldId id="506"/>
            <p14:sldId id="533"/>
            <p14:sldId id="549"/>
            <p14:sldId id="557"/>
            <p14:sldId id="558"/>
            <p14:sldId id="550"/>
            <p14:sldId id="514"/>
            <p14:sldId id="515"/>
            <p14:sldId id="516"/>
            <p14:sldId id="517"/>
            <p14:sldId id="545"/>
            <p14:sldId id="520"/>
            <p14:sldId id="35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DD"/>
    <a:srgbClr val="FFCCCC"/>
    <a:srgbClr val="F8A15A"/>
    <a:srgbClr val="FFFF99"/>
    <a:srgbClr val="B8E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30" autoAdjust="0"/>
    <p:restoredTop sz="94660"/>
  </p:normalViewPr>
  <p:slideViewPr>
    <p:cSldViewPr>
      <p:cViewPr>
        <p:scale>
          <a:sx n="90" d="100"/>
          <a:sy n="90" d="100"/>
        </p:scale>
        <p:origin x="-1090" y="19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4389880952381033"/>
          <c:y val="3.4406488080609525E-2"/>
        </c:manualLayout>
      </c:layout>
      <c:overlay val="0"/>
      <c:spPr>
        <a:noFill/>
        <a:ln>
          <a:noFill/>
        </a:ln>
        <a:effectLst/>
      </c:spPr>
      <c:txPr>
        <a:bodyPr rot="0" spcFirstLastPara="1" vertOverflow="ellipsis" vert="horz" wrap="square" anchor="ctr" anchorCtr="1"/>
        <a:lstStyle/>
        <a:p>
          <a:pPr>
            <a:defRPr sz="1806" b="1" i="0" u="none" strike="noStrike" kern="1200" baseline="0">
              <a:solidFill>
                <a:schemeClr val="dk1">
                  <a:lumMod val="75000"/>
                  <a:lumOff val="25000"/>
                </a:schemeClr>
              </a:solidFill>
              <a:latin typeface="+mn-lt"/>
              <a:ea typeface="+mn-ea"/>
              <a:cs typeface="+mn-cs"/>
            </a:defRPr>
          </a:pPr>
          <a:endParaRPr lang="tr-TR"/>
        </a:p>
      </c:txPr>
    </c:title>
    <c:autoTitleDeleted val="0"/>
    <c:plotArea>
      <c:layout/>
      <c:pieChart>
        <c:varyColors val="1"/>
        <c:ser>
          <c:idx val="0"/>
          <c:order val="0"/>
          <c:tx>
            <c:strRef>
              <c:f>Sayfa1!$B$1</c:f>
              <c:strCache>
                <c:ptCount val="1"/>
                <c:pt idx="0">
                  <c:v>EVET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2796-43D7-B11D-F1007EE43B4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2796-43D7-B11D-F1007EE43B4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2796-43D7-B11D-F1007EE43B4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2796-43D7-B11D-F1007EE43B47}"/>
              </c:ext>
            </c:extLst>
          </c:dPt>
          <c:dLbls>
            <c:dLbl>
              <c:idx val="0"/>
              <c:layout>
                <c:manualLayout>
                  <c:x val="-9.9119823563721246E-2"/>
                  <c:y val="0.15031650455457773"/>
                </c:manualLayout>
              </c:layout>
              <c:tx>
                <c:rich>
                  <a:bodyPr/>
                  <a:lstStyle/>
                  <a:p>
                    <a:r>
                      <a:rPr lang="en-US"/>
                      <a:t>%100</a:t>
                    </a:r>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2796-43D7-B11D-F1007EE43B47}"/>
                </c:ext>
                <c:ext xmlns:c15="http://schemas.microsoft.com/office/drawing/2012/chart" uri="{CE6537A1-D6FC-4f65-9D91-7224C49458BB}"/>
              </c:extLst>
            </c:dLbl>
            <c:dLbl>
              <c:idx val="1"/>
              <c:layout>
                <c:manualLayout>
                  <c:x val="-0.117243912219306"/>
                  <c:y val="-0.11342476052386061"/>
                </c:manualLayout>
              </c:layout>
              <c:tx>
                <c:rich>
                  <a:bodyPr/>
                  <a:lstStyle/>
                  <a:p>
                    <a:r>
                      <a:rPr lang="en-US" baseline="0"/>
                      <a:t>%100</a:t>
                    </a:r>
                    <a:endParaRPr lang="en-US"/>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2796-43D7-B11D-F1007EE43B47}"/>
                </c:ext>
                <c:ext xmlns:c15="http://schemas.microsoft.com/office/drawing/2012/chart" uri="{CE6537A1-D6FC-4f65-9D91-7224C49458BB}"/>
              </c:extLst>
            </c:dLbl>
            <c:dLbl>
              <c:idx val="2"/>
              <c:layout>
                <c:manualLayout>
                  <c:x val="-4.510790317876932E-3"/>
                  <c:y val="-0.11444005880339142"/>
                </c:manualLayout>
              </c:layout>
              <c:tx>
                <c:rich>
                  <a:bodyPr/>
                  <a:lstStyle/>
                  <a:p>
                    <a:r>
                      <a:rPr lang="en-US"/>
                      <a:t>%100</a:t>
                    </a:r>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5-2796-43D7-B11D-F1007EE43B47}"/>
                </c:ext>
                <c:ext xmlns:c15="http://schemas.microsoft.com/office/drawing/2012/chart" uri="{CE6537A1-D6FC-4f65-9D91-7224C49458BB}"/>
              </c:extLst>
            </c:dLbl>
            <c:dLbl>
              <c:idx val="3"/>
              <c:layout>
                <c:manualLayout>
                  <c:x val="0.16410141440653261"/>
                  <c:y val="2.120077061978505E-2"/>
                </c:manualLayout>
              </c:layout>
              <c:tx>
                <c:rich>
                  <a:bodyPr/>
                  <a:lstStyle/>
                  <a:p>
                    <a:r>
                      <a:rPr lang="en-US"/>
                      <a:t>% 90,6</a:t>
                    </a:r>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2796-43D7-B11D-F1007EE43B47}"/>
                </c:ext>
                <c:ext xmlns:c15="http://schemas.microsoft.com/office/drawing/2012/chart" uri="{CE6537A1-D6FC-4f65-9D91-7224C49458BB}"/>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LegendKey val="0"/>
            <c:showVal val="1"/>
            <c:showCatName val="0"/>
            <c:showSerName val="0"/>
            <c:showPercent val="1"/>
            <c:showBubbleSize val="0"/>
            <c:showLeaderLines val="1"/>
            <c:leaderLines>
              <c:spPr>
                <a:ln w="9557">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Sayfa1!$B$2:$B$5</c:f>
              <c:numCache>
                <c:formatCode>General</c:formatCode>
                <c:ptCount val="4"/>
                <c:pt idx="0">
                  <c:v>54</c:v>
                </c:pt>
                <c:pt idx="1">
                  <c:v>77</c:v>
                </c:pt>
                <c:pt idx="2">
                  <c:v>20</c:v>
                </c:pt>
                <c:pt idx="3">
                  <c:v>135</c:v>
                </c:pt>
              </c:numCache>
            </c:numRef>
          </c:val>
          <c:extLst xmlns:c16r2="http://schemas.microsoft.com/office/drawing/2015/06/chart">
            <c:ext xmlns:c16="http://schemas.microsoft.com/office/drawing/2014/chart" uri="{C3380CC4-5D6E-409C-BE32-E72D297353CC}">
              <c16:uniqueId val="{00000008-2796-43D7-B11D-F1007EE43B47}"/>
            </c:ext>
          </c:extLst>
        </c:ser>
        <c:ser>
          <c:idx val="1"/>
          <c:order val="1"/>
          <c:tx>
            <c:strRef>
              <c:f>Sayfa1!$C$1</c:f>
              <c:strCache>
                <c:ptCount val="1"/>
                <c:pt idx="0">
                  <c:v>HAYIR</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A-2796-43D7-B11D-F1007EE43B4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C-2796-43D7-B11D-F1007EE43B4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E-2796-43D7-B11D-F1007EE43B4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0-2796-43D7-B11D-F1007EE43B47}"/>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LegendKey val="0"/>
            <c:showVal val="1"/>
            <c:showCatName val="0"/>
            <c:showSerName val="0"/>
            <c:showPercent val="1"/>
            <c:showBubbleSize val="0"/>
            <c:showLeaderLines val="1"/>
            <c:leaderLines>
              <c:spPr>
                <a:ln w="9557">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Sayfa1!$C$2:$C$5</c:f>
              <c:numCache>
                <c:formatCode>General</c:formatCode>
                <c:ptCount val="4"/>
              </c:numCache>
            </c:numRef>
          </c:val>
          <c:extLst xmlns:c16r2="http://schemas.microsoft.com/office/drawing/2015/06/chart">
            <c:ext xmlns:c16="http://schemas.microsoft.com/office/drawing/2014/chart" uri="{C3380CC4-5D6E-409C-BE32-E72D297353CC}">
              <c16:uniqueId val="{00000011-2796-43D7-B11D-F1007EE43B47}"/>
            </c:ext>
          </c:extLst>
        </c:ser>
        <c:dLbls>
          <c:showLegendKey val="0"/>
          <c:showVal val="0"/>
          <c:showCatName val="0"/>
          <c:showSerName val="0"/>
          <c:showPercent val="0"/>
          <c:showBubbleSize val="0"/>
          <c:showLeaderLines val="1"/>
        </c:dLbls>
        <c:firstSliceAng val="0"/>
      </c:pieChart>
      <c:spPr>
        <a:noFill/>
        <a:ln w="25486">
          <a:noFill/>
        </a:ln>
      </c:spPr>
    </c:plotArea>
    <c:legend>
      <c:legendPos val="r"/>
      <c:layout>
        <c:manualLayout>
          <c:xMode val="edge"/>
          <c:yMode val="edge"/>
          <c:x val="0.63302752293578102"/>
          <c:y val="0.37916666666666765"/>
          <c:w val="0.33944954128440497"/>
          <c:h val="0.3750000000000005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3" b="0" i="0" u="none" strike="noStrike" kern="1200" baseline="0">
              <a:solidFill>
                <a:schemeClr val="dk1">
                  <a:lumMod val="75000"/>
                  <a:lumOff val="25000"/>
                </a:schemeClr>
              </a:solidFill>
              <a:latin typeface="+mn-lt"/>
              <a:ea typeface="+mn-ea"/>
              <a:cs typeface="+mn-cs"/>
            </a:defRPr>
          </a:pPr>
          <a:endParaRPr lang="tr-TR"/>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57" cap="flat" cmpd="sng" algn="ctr">
      <a:solidFill>
        <a:schemeClr val="dk1">
          <a:lumMod val="25000"/>
          <a:lumOff val="75000"/>
        </a:schemeClr>
      </a:solidFill>
      <a:round/>
    </a:ln>
    <a:effectLst/>
  </c:spPr>
  <c:txPr>
    <a:bodyPr/>
    <a:lstStyle/>
    <a:p>
      <a:pPr>
        <a:defRPr/>
      </a:pPr>
      <a:endParaRPr lang="tr-TR"/>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0883A4-4E27-4616-930F-9E43253783E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B052A192-6584-4161-B752-3AB0098DA50E}">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1- GİRİŞ</a:t>
          </a:r>
          <a:endParaRPr lang="tr-TR" sz="1600" dirty="0">
            <a:solidFill>
              <a:schemeClr val="bg2"/>
            </a:solidFill>
            <a:latin typeface="Times New Roman" panose="02020603050405020304" pitchFamily="18" charset="0"/>
            <a:cs typeface="Times New Roman" panose="02020603050405020304" pitchFamily="18" charset="0"/>
          </a:endParaRPr>
        </a:p>
      </dgm:t>
    </dgm:pt>
    <dgm:pt modelId="{97EE0927-85F2-4D2C-A58E-9E4C0162E96B}" type="parTrans" cxnId="{44C74B38-0A90-43A7-8E09-13D40E4FEF69}">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921CDD09-3F4F-4586-9832-CF5B89E6BAFD}" type="sibTrans" cxnId="{44C74B38-0A90-43A7-8E09-13D40E4FEF69}">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8A49A54C-84DB-4709-BED6-7CD5315AD90B}">
      <dgm:prSet phldrT="[Metin]" custT="1"/>
      <dgm:spPr/>
      <dgm:t>
        <a:bodyPr/>
        <a:lstStyle/>
        <a:p>
          <a:pPr indent="0">
            <a:lnSpc>
              <a:spcPct val="100000"/>
            </a:lnSpc>
            <a:spcBef>
              <a:spcPts val="0"/>
            </a:spcBef>
            <a:spcAft>
              <a:spcPts val="0"/>
            </a:spcAft>
          </a:pPr>
          <a:r>
            <a:rPr lang="tr-TR" sz="1600" smtClean="0">
              <a:solidFill>
                <a:schemeClr val="bg2"/>
              </a:solidFill>
              <a:latin typeface="Times New Roman" panose="02020603050405020304" pitchFamily="18" charset="0"/>
              <a:cs typeface="Times New Roman" panose="02020603050405020304" pitchFamily="18" charset="0"/>
            </a:rPr>
            <a:t>Çalışmanın özgünlüğü</a:t>
          </a:r>
          <a:endParaRPr lang="tr-TR" sz="1600" dirty="0">
            <a:solidFill>
              <a:schemeClr val="bg2"/>
            </a:solidFill>
            <a:latin typeface="Times New Roman" panose="02020603050405020304" pitchFamily="18" charset="0"/>
            <a:cs typeface="Times New Roman" panose="02020603050405020304" pitchFamily="18" charset="0"/>
          </a:endParaRPr>
        </a:p>
      </dgm:t>
    </dgm:pt>
    <dgm:pt modelId="{62E78A42-3AA6-4529-84E9-285B6F323D6A}" type="parTrans" cxnId="{D97F189D-D72A-4833-AFF1-AC0D437899A8}">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57F3877E-A945-4CA6-88E7-2545FC31296E}" type="sibTrans" cxnId="{D97F189D-D72A-4833-AFF1-AC0D437899A8}">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99045C5-AEC9-459C-ADB9-E27C6A48AEEA}">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2- PROBLEM DURUMU</a:t>
          </a:r>
          <a:endParaRPr lang="tr-TR" sz="1600" dirty="0">
            <a:solidFill>
              <a:schemeClr val="bg2"/>
            </a:solidFill>
            <a:latin typeface="Times New Roman" panose="02020603050405020304" pitchFamily="18" charset="0"/>
            <a:cs typeface="Times New Roman" panose="02020603050405020304" pitchFamily="18" charset="0"/>
          </a:endParaRPr>
        </a:p>
      </dgm:t>
    </dgm:pt>
    <dgm:pt modelId="{2953A131-FCEC-46CB-A43C-CFC3A31EDF71}" type="parTrans" cxnId="{363F01FC-042E-40DB-8D53-631F6879C2C1}">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008CE41C-0147-4C39-B924-C4C7674AB6B5}" type="sibTrans" cxnId="{363F01FC-042E-40DB-8D53-631F6879C2C1}">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D946B7B0-EABE-40C0-BA2F-D4A8557A344D}">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3- ÇALIŞMANIN AMAÇ VE HEDEFLERİ</a:t>
          </a:r>
          <a:endParaRPr lang="tr-TR" sz="1600" dirty="0">
            <a:solidFill>
              <a:schemeClr val="bg2"/>
            </a:solidFill>
            <a:latin typeface="Times New Roman" panose="02020603050405020304" pitchFamily="18" charset="0"/>
            <a:cs typeface="Times New Roman" panose="02020603050405020304" pitchFamily="18" charset="0"/>
          </a:endParaRPr>
        </a:p>
      </dgm:t>
    </dgm:pt>
    <dgm:pt modelId="{FF387AE4-63F8-42AF-BF62-F0DB68094906}" type="parTrans" cxnId="{B01BE8F9-793D-4AAF-B4BF-C938341A2300}">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BC7C5BEC-F10B-4519-A113-7067373D317E}" type="sibTrans" cxnId="{B01BE8F9-793D-4AAF-B4BF-C938341A2300}">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9F8AA989-2345-4C75-AC8C-F5894391C86D}">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Çalışmaya neden ihtiyaç duyulduğu</a:t>
          </a:r>
          <a:endParaRPr lang="tr-TR" sz="1600" dirty="0">
            <a:solidFill>
              <a:schemeClr val="bg2"/>
            </a:solidFill>
            <a:latin typeface="Times New Roman" panose="02020603050405020304" pitchFamily="18" charset="0"/>
            <a:cs typeface="Times New Roman" panose="02020603050405020304" pitchFamily="18" charset="0"/>
          </a:endParaRPr>
        </a:p>
      </dgm:t>
    </dgm:pt>
    <dgm:pt modelId="{FDC3C378-9BF1-48D5-9653-937D2C2C2371}" type="parTrans" cxnId="{2F11E129-37AF-4C42-B0DF-D7E04F380F74}">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97964ABD-2087-4455-9CA5-E28B1199299A}" type="sibTrans" cxnId="{2F11E129-37AF-4C42-B0DF-D7E04F380F74}">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EE973BBA-D246-44F5-8593-F4406DBB4F5B}">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Çalışmanın amacı</a:t>
          </a:r>
          <a:endParaRPr lang="tr-TR" sz="1600" dirty="0">
            <a:solidFill>
              <a:schemeClr val="bg2"/>
            </a:solidFill>
            <a:latin typeface="Times New Roman" panose="02020603050405020304" pitchFamily="18" charset="0"/>
            <a:cs typeface="Times New Roman" panose="02020603050405020304" pitchFamily="18" charset="0"/>
          </a:endParaRPr>
        </a:p>
      </dgm:t>
    </dgm:pt>
    <dgm:pt modelId="{EB85262C-F450-4F37-BE7F-5523F9A6414F}" type="parTrans" cxnId="{A48EEF5E-8BB7-4145-B43E-CBF13C4675F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D60D8A4B-68D3-4E2A-BF32-DF8D77F0B966}" type="sibTrans" cxnId="{A48EEF5E-8BB7-4145-B43E-CBF13C4675F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FCA9B17B-53C3-421E-B058-59967EAC8A08}">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Çalışmanın hedefi</a:t>
          </a:r>
          <a:endParaRPr lang="tr-TR" sz="1600" dirty="0">
            <a:solidFill>
              <a:schemeClr val="bg2"/>
            </a:solidFill>
            <a:latin typeface="Times New Roman" panose="02020603050405020304" pitchFamily="18" charset="0"/>
            <a:cs typeface="Times New Roman" panose="02020603050405020304" pitchFamily="18" charset="0"/>
          </a:endParaRPr>
        </a:p>
      </dgm:t>
    </dgm:pt>
    <dgm:pt modelId="{DF2D612B-7343-42D9-96AE-890557E5E119}" type="parTrans" cxnId="{8C0D19AE-B9DC-47BD-AD8F-86A0DF21B3A4}">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BBB8428-E88A-457A-B5C2-FBE583A483BF}" type="sibTrans" cxnId="{8C0D19AE-B9DC-47BD-AD8F-86A0DF21B3A4}">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DA0DB3B6-458A-4028-8D59-10ACA18FBB82}">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4- YÖNTEM VE PLAN</a:t>
          </a:r>
          <a:endParaRPr lang="tr-TR" sz="1600" dirty="0">
            <a:solidFill>
              <a:schemeClr val="bg2"/>
            </a:solidFill>
            <a:latin typeface="Times New Roman" panose="02020603050405020304" pitchFamily="18" charset="0"/>
            <a:cs typeface="Times New Roman" panose="02020603050405020304" pitchFamily="18" charset="0"/>
          </a:endParaRPr>
        </a:p>
      </dgm:t>
    </dgm:pt>
    <dgm:pt modelId="{A99B2498-FA8D-4E71-99BC-6A2671C18B3E}" type="parTrans" cxnId="{0C2DCB2B-9EF2-495C-BE8C-093D32DBAC6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019C659-D019-4F2C-9F40-766FBF57B280}" type="sibTrans" cxnId="{0C2DCB2B-9EF2-495C-BE8C-093D32DBAC6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022F60B0-4C41-4E10-80AA-BE7D5BA2067B}">
      <dgm:prSet phldrT="[Metin]" custT="1"/>
      <dgm:spPr/>
      <dgm:t>
        <a:bodyPr/>
        <a:lstStyle/>
        <a:p>
          <a:pPr indent="0">
            <a:lnSpc>
              <a:spcPct val="100000"/>
            </a:lnSpc>
            <a:spcBef>
              <a:spcPts val="0"/>
            </a:spcBef>
            <a:spcAft>
              <a:spcPts val="0"/>
            </a:spcAft>
          </a:pPr>
          <a:r>
            <a:rPr lang="tr-TR" sz="1600" smtClean="0">
              <a:solidFill>
                <a:schemeClr val="bg2"/>
              </a:solidFill>
              <a:latin typeface="Times New Roman" panose="02020603050405020304" pitchFamily="18" charset="0"/>
              <a:cs typeface="Times New Roman" panose="02020603050405020304" pitchFamily="18" charset="0"/>
            </a:rPr>
            <a:t>Yöntem</a:t>
          </a:r>
          <a:endParaRPr lang="tr-TR" sz="1600" dirty="0">
            <a:solidFill>
              <a:schemeClr val="bg2"/>
            </a:solidFill>
            <a:latin typeface="Times New Roman" panose="02020603050405020304" pitchFamily="18" charset="0"/>
            <a:cs typeface="Times New Roman" panose="02020603050405020304" pitchFamily="18" charset="0"/>
          </a:endParaRPr>
        </a:p>
      </dgm:t>
    </dgm:pt>
    <dgm:pt modelId="{5A6546A2-CAA2-42A3-93A4-80810227D16D}" type="parTrans" cxnId="{7E93DA81-ABC5-49AD-A83E-500EFE455AD7}">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5BDB700-7D13-4CC4-88E5-AE208413E134}" type="sibTrans" cxnId="{7E93DA81-ABC5-49AD-A83E-500EFE455AD7}">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86250720-BE09-4C8A-B099-7E2F28315363}">
      <dgm:prSet phldrT="[Metin]" custT="1"/>
      <dgm:spPr/>
      <dgm:t>
        <a:bodyPr/>
        <a:lstStyle/>
        <a:p>
          <a:pPr indent="0">
            <a:lnSpc>
              <a:spcPct val="100000"/>
            </a:lnSpc>
            <a:spcBef>
              <a:spcPts val="0"/>
            </a:spcBef>
            <a:spcAft>
              <a:spcPts val="0"/>
            </a:spcAft>
          </a:pPr>
          <a:r>
            <a:rPr lang="tr-TR" sz="1600" smtClean="0">
              <a:solidFill>
                <a:schemeClr val="bg2"/>
              </a:solidFill>
              <a:latin typeface="Times New Roman" panose="02020603050405020304" pitchFamily="18" charset="0"/>
              <a:cs typeface="Times New Roman" panose="02020603050405020304" pitchFamily="18" charset="0"/>
            </a:rPr>
            <a:t>Plan</a:t>
          </a:r>
          <a:endParaRPr lang="tr-TR" sz="1600" dirty="0">
            <a:solidFill>
              <a:schemeClr val="bg2"/>
            </a:solidFill>
            <a:latin typeface="Times New Roman" panose="02020603050405020304" pitchFamily="18" charset="0"/>
            <a:cs typeface="Times New Roman" panose="02020603050405020304" pitchFamily="18" charset="0"/>
          </a:endParaRPr>
        </a:p>
      </dgm:t>
    </dgm:pt>
    <dgm:pt modelId="{7E57706A-745D-4E4C-AF26-547E0046F35B}" type="parTrans" cxnId="{1970DEB3-E568-45C9-A6B0-82EBA19EB72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BAD5237B-CFFC-47C3-8921-C538E8092D37}" type="sibTrans" cxnId="{1970DEB3-E568-45C9-A6B0-82EBA19EB72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9E87451A-5FA2-44E1-A202-8F7BEDABE87C}">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5- UYGULAMA</a:t>
          </a:r>
          <a:endParaRPr lang="tr-TR" sz="1600" dirty="0">
            <a:solidFill>
              <a:schemeClr val="bg2"/>
            </a:solidFill>
            <a:latin typeface="Times New Roman" panose="02020603050405020304" pitchFamily="18" charset="0"/>
            <a:cs typeface="Times New Roman" panose="02020603050405020304" pitchFamily="18" charset="0"/>
          </a:endParaRPr>
        </a:p>
      </dgm:t>
    </dgm:pt>
    <dgm:pt modelId="{AE37557C-9009-4FB6-BCA2-DBA408DC3948}" type="parTrans" cxnId="{E35B9D9D-8A54-417E-ACED-60074709CA3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55B64A81-54D2-4AA0-9142-72D696033974}" type="sibTrans" cxnId="{E35B9D9D-8A54-417E-ACED-60074709CA3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D1FA3D40-E473-4B5E-9ABE-B2C3BD42F139}">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Çalışmanın uygulanması</a:t>
          </a:r>
          <a:endParaRPr lang="tr-TR" sz="1600" dirty="0">
            <a:solidFill>
              <a:schemeClr val="bg2"/>
            </a:solidFill>
            <a:latin typeface="Times New Roman" panose="02020603050405020304" pitchFamily="18" charset="0"/>
            <a:cs typeface="Times New Roman" panose="02020603050405020304" pitchFamily="18" charset="0"/>
          </a:endParaRPr>
        </a:p>
      </dgm:t>
    </dgm:pt>
    <dgm:pt modelId="{D98D5112-0820-427B-8510-264E8BF7D34F}" type="parTrans" cxnId="{06DC521F-DB40-4357-9787-89B32D7E06A7}">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B33305A-288F-41CF-A6B3-110E897A6A92}" type="sibTrans" cxnId="{06DC521F-DB40-4357-9787-89B32D7E06A7}">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AFFF36BB-831F-45E6-93A7-C547B2C94DA4}">
      <dgm:prSet phldrT="[Metin]" custT="1"/>
      <dgm:spPr/>
      <dgm:t>
        <a:bodyPr/>
        <a:lstStyle/>
        <a:p>
          <a:pPr indent="0">
            <a:lnSpc>
              <a:spcPct val="100000"/>
            </a:lnSpc>
            <a:spcBef>
              <a:spcPts val="0"/>
            </a:spcBef>
            <a:spcAft>
              <a:spcPts val="0"/>
            </a:spcAft>
          </a:pPr>
          <a:r>
            <a:rPr lang="tr-TR" sz="1600" smtClean="0">
              <a:solidFill>
                <a:schemeClr val="bg2"/>
              </a:solidFill>
              <a:latin typeface="Times New Roman" panose="02020603050405020304" pitchFamily="18" charset="0"/>
              <a:cs typeface="Times New Roman" panose="02020603050405020304" pitchFamily="18" charset="0"/>
            </a:rPr>
            <a:t>İzleme ve değerlendirme</a:t>
          </a:r>
          <a:endParaRPr lang="tr-TR" sz="1600" dirty="0">
            <a:solidFill>
              <a:schemeClr val="bg2"/>
            </a:solidFill>
            <a:latin typeface="Times New Roman" panose="02020603050405020304" pitchFamily="18" charset="0"/>
            <a:cs typeface="Times New Roman" panose="02020603050405020304" pitchFamily="18" charset="0"/>
          </a:endParaRPr>
        </a:p>
      </dgm:t>
    </dgm:pt>
    <dgm:pt modelId="{0A4640B7-5056-40E7-A2D3-4061084B71EE}" type="parTrans" cxnId="{516A568C-2802-4BC2-BB21-5AD6758D8F2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F8A89C5E-1DB6-417C-B8AB-8FA289350B51}" type="sibTrans" cxnId="{516A568C-2802-4BC2-BB21-5AD6758D8F2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42CBB101-ED8D-4F8E-B094-95AE0A552F1B}">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6- SONUÇLAR</a:t>
          </a:r>
          <a:endParaRPr lang="tr-TR" sz="1600" dirty="0">
            <a:solidFill>
              <a:schemeClr val="bg2"/>
            </a:solidFill>
            <a:latin typeface="Times New Roman" panose="02020603050405020304" pitchFamily="18" charset="0"/>
            <a:cs typeface="Times New Roman" panose="02020603050405020304" pitchFamily="18" charset="0"/>
          </a:endParaRPr>
        </a:p>
      </dgm:t>
    </dgm:pt>
    <dgm:pt modelId="{F07C1E9F-345F-41BE-9269-32D78E01D052}" type="parTrans" cxnId="{9648F43B-4842-4D1F-8730-CADB6DB787E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80AC0299-64E8-4958-8587-781B8BD75CC2}" type="sibTrans" cxnId="{9648F43B-4842-4D1F-8730-CADB6DB787E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7ABDDDE3-5ED3-4D7B-AD17-BA545490924A}" type="pres">
      <dgm:prSet presAssocID="{920883A4-4E27-4616-930F-9E43253783EB}" presName="linear" presStyleCnt="0">
        <dgm:presLayoutVars>
          <dgm:animLvl val="lvl"/>
          <dgm:resizeHandles val="exact"/>
        </dgm:presLayoutVars>
      </dgm:prSet>
      <dgm:spPr/>
      <dgm:t>
        <a:bodyPr/>
        <a:lstStyle/>
        <a:p>
          <a:endParaRPr lang="tr-TR"/>
        </a:p>
      </dgm:t>
    </dgm:pt>
    <dgm:pt modelId="{39757C50-6250-4C22-90B7-3A8563542D3B}" type="pres">
      <dgm:prSet presAssocID="{B052A192-6584-4161-B752-3AB0098DA50E}" presName="parentText" presStyleLbl="node1" presStyleIdx="0" presStyleCnt="6" custLinFactNeighborX="188" custLinFactNeighborY="4401">
        <dgm:presLayoutVars>
          <dgm:chMax val="0"/>
          <dgm:bulletEnabled val="1"/>
        </dgm:presLayoutVars>
      </dgm:prSet>
      <dgm:spPr/>
      <dgm:t>
        <a:bodyPr/>
        <a:lstStyle/>
        <a:p>
          <a:endParaRPr lang="tr-TR"/>
        </a:p>
      </dgm:t>
    </dgm:pt>
    <dgm:pt modelId="{928B2BF1-AE7C-40C7-AA1D-76D277D36738}" type="pres">
      <dgm:prSet presAssocID="{B052A192-6584-4161-B752-3AB0098DA50E}" presName="childText" presStyleLbl="revTx" presStyleIdx="0" presStyleCnt="4">
        <dgm:presLayoutVars>
          <dgm:bulletEnabled val="1"/>
        </dgm:presLayoutVars>
      </dgm:prSet>
      <dgm:spPr/>
      <dgm:t>
        <a:bodyPr/>
        <a:lstStyle/>
        <a:p>
          <a:endParaRPr lang="tr-TR"/>
        </a:p>
      </dgm:t>
    </dgm:pt>
    <dgm:pt modelId="{07F34CF1-23F4-4C61-A50F-9A5D9C11A55D}" type="pres">
      <dgm:prSet presAssocID="{399045C5-AEC9-459C-ADB9-E27C6A48AEEA}" presName="parentText" presStyleLbl="node1" presStyleIdx="1" presStyleCnt="6" custLinFactNeighborY="36002">
        <dgm:presLayoutVars>
          <dgm:chMax val="0"/>
          <dgm:bulletEnabled val="1"/>
        </dgm:presLayoutVars>
      </dgm:prSet>
      <dgm:spPr/>
      <dgm:t>
        <a:bodyPr/>
        <a:lstStyle/>
        <a:p>
          <a:endParaRPr lang="tr-TR"/>
        </a:p>
      </dgm:t>
    </dgm:pt>
    <dgm:pt modelId="{4CE2BD12-39A1-4271-B8DB-6C3563AB5F9A}" type="pres">
      <dgm:prSet presAssocID="{008CE41C-0147-4C39-B924-C4C7674AB6B5}" presName="spacer" presStyleCnt="0"/>
      <dgm:spPr/>
    </dgm:pt>
    <dgm:pt modelId="{44BEFA3E-3E7D-4EDF-A78C-97B445C749AA}" type="pres">
      <dgm:prSet presAssocID="{D946B7B0-EABE-40C0-BA2F-D4A8557A344D}" presName="parentText" presStyleLbl="node1" presStyleIdx="2" presStyleCnt="6" custLinFactNeighborY="2897">
        <dgm:presLayoutVars>
          <dgm:chMax val="0"/>
          <dgm:bulletEnabled val="1"/>
        </dgm:presLayoutVars>
      </dgm:prSet>
      <dgm:spPr/>
      <dgm:t>
        <a:bodyPr/>
        <a:lstStyle/>
        <a:p>
          <a:endParaRPr lang="tr-TR"/>
        </a:p>
      </dgm:t>
    </dgm:pt>
    <dgm:pt modelId="{93EDBD78-3E03-4A40-BA6A-3FFF0A9D3DB2}" type="pres">
      <dgm:prSet presAssocID="{D946B7B0-EABE-40C0-BA2F-D4A8557A344D}" presName="childText" presStyleLbl="revTx" presStyleIdx="1" presStyleCnt="4">
        <dgm:presLayoutVars>
          <dgm:bulletEnabled val="1"/>
        </dgm:presLayoutVars>
      </dgm:prSet>
      <dgm:spPr/>
      <dgm:t>
        <a:bodyPr/>
        <a:lstStyle/>
        <a:p>
          <a:endParaRPr lang="tr-TR"/>
        </a:p>
      </dgm:t>
    </dgm:pt>
    <dgm:pt modelId="{026C26D1-F3D5-4B24-AB64-5C5F70416176}" type="pres">
      <dgm:prSet presAssocID="{DA0DB3B6-458A-4028-8D59-10ACA18FBB82}" presName="parentText" presStyleLbl="node1" presStyleIdx="3" presStyleCnt="6" custLinFactNeighborY="255">
        <dgm:presLayoutVars>
          <dgm:chMax val="0"/>
          <dgm:bulletEnabled val="1"/>
        </dgm:presLayoutVars>
      </dgm:prSet>
      <dgm:spPr/>
      <dgm:t>
        <a:bodyPr/>
        <a:lstStyle/>
        <a:p>
          <a:endParaRPr lang="tr-TR"/>
        </a:p>
      </dgm:t>
    </dgm:pt>
    <dgm:pt modelId="{7C5AC191-A17E-4632-90FD-F569DC6CAB0D}" type="pres">
      <dgm:prSet presAssocID="{DA0DB3B6-458A-4028-8D59-10ACA18FBB82}" presName="childText" presStyleLbl="revTx" presStyleIdx="2" presStyleCnt="4">
        <dgm:presLayoutVars>
          <dgm:bulletEnabled val="1"/>
        </dgm:presLayoutVars>
      </dgm:prSet>
      <dgm:spPr/>
      <dgm:t>
        <a:bodyPr/>
        <a:lstStyle/>
        <a:p>
          <a:endParaRPr lang="tr-TR"/>
        </a:p>
      </dgm:t>
    </dgm:pt>
    <dgm:pt modelId="{37A3A58C-D9FB-45C4-85DC-0988EA9216F4}" type="pres">
      <dgm:prSet presAssocID="{9E87451A-5FA2-44E1-A202-8F7BEDABE87C}" presName="parentText" presStyleLbl="node1" presStyleIdx="4" presStyleCnt="6">
        <dgm:presLayoutVars>
          <dgm:chMax val="0"/>
          <dgm:bulletEnabled val="1"/>
        </dgm:presLayoutVars>
      </dgm:prSet>
      <dgm:spPr/>
      <dgm:t>
        <a:bodyPr/>
        <a:lstStyle/>
        <a:p>
          <a:endParaRPr lang="tr-TR"/>
        </a:p>
      </dgm:t>
    </dgm:pt>
    <dgm:pt modelId="{E2A86F01-173D-4F17-A317-9C8D63027627}" type="pres">
      <dgm:prSet presAssocID="{9E87451A-5FA2-44E1-A202-8F7BEDABE87C}" presName="childText" presStyleLbl="revTx" presStyleIdx="3" presStyleCnt="4">
        <dgm:presLayoutVars>
          <dgm:bulletEnabled val="1"/>
        </dgm:presLayoutVars>
      </dgm:prSet>
      <dgm:spPr/>
      <dgm:t>
        <a:bodyPr/>
        <a:lstStyle/>
        <a:p>
          <a:endParaRPr lang="tr-TR"/>
        </a:p>
      </dgm:t>
    </dgm:pt>
    <dgm:pt modelId="{F5C3963A-4170-4B1C-B311-33D3B490A284}" type="pres">
      <dgm:prSet presAssocID="{42CBB101-ED8D-4F8E-B094-95AE0A552F1B}" presName="parentText" presStyleLbl="node1" presStyleIdx="5" presStyleCnt="6" custLinFactNeighborY="44028">
        <dgm:presLayoutVars>
          <dgm:chMax val="0"/>
          <dgm:bulletEnabled val="1"/>
        </dgm:presLayoutVars>
      </dgm:prSet>
      <dgm:spPr/>
      <dgm:t>
        <a:bodyPr/>
        <a:lstStyle/>
        <a:p>
          <a:endParaRPr lang="tr-TR"/>
        </a:p>
      </dgm:t>
    </dgm:pt>
  </dgm:ptLst>
  <dgm:cxnLst>
    <dgm:cxn modelId="{A99ED46E-C03D-48D0-9EC0-BE2007343EC8}" type="presOf" srcId="{B052A192-6584-4161-B752-3AB0098DA50E}" destId="{39757C50-6250-4C22-90B7-3A8563542D3B}" srcOrd="0" destOrd="0" presId="urn:microsoft.com/office/officeart/2005/8/layout/vList2"/>
    <dgm:cxn modelId="{E35B9D9D-8A54-417E-ACED-60074709CA33}" srcId="{920883A4-4E27-4616-930F-9E43253783EB}" destId="{9E87451A-5FA2-44E1-A202-8F7BEDABE87C}" srcOrd="4" destOrd="0" parTransId="{AE37557C-9009-4FB6-BCA2-DBA408DC3948}" sibTransId="{55B64A81-54D2-4AA0-9142-72D696033974}"/>
    <dgm:cxn modelId="{0C2DCB2B-9EF2-495C-BE8C-093D32DBAC6C}" srcId="{920883A4-4E27-4616-930F-9E43253783EB}" destId="{DA0DB3B6-458A-4028-8D59-10ACA18FBB82}" srcOrd="3" destOrd="0" parTransId="{A99B2498-FA8D-4E71-99BC-6A2671C18B3E}" sibTransId="{3019C659-D019-4F2C-9F40-766FBF57B280}"/>
    <dgm:cxn modelId="{2F11E129-37AF-4C42-B0DF-D7E04F380F74}" srcId="{B052A192-6584-4161-B752-3AB0098DA50E}" destId="{9F8AA989-2345-4C75-AC8C-F5894391C86D}" srcOrd="1" destOrd="0" parTransId="{FDC3C378-9BF1-48D5-9653-937D2C2C2371}" sibTransId="{97964ABD-2087-4455-9CA5-E28B1199299A}"/>
    <dgm:cxn modelId="{639D06CE-B049-4177-8AF2-0BC465F9F51C}" type="presOf" srcId="{920883A4-4E27-4616-930F-9E43253783EB}" destId="{7ABDDDE3-5ED3-4D7B-AD17-BA545490924A}" srcOrd="0" destOrd="0" presId="urn:microsoft.com/office/officeart/2005/8/layout/vList2"/>
    <dgm:cxn modelId="{363F01FC-042E-40DB-8D53-631F6879C2C1}" srcId="{920883A4-4E27-4616-930F-9E43253783EB}" destId="{399045C5-AEC9-459C-ADB9-E27C6A48AEEA}" srcOrd="1" destOrd="0" parTransId="{2953A131-FCEC-46CB-A43C-CFC3A31EDF71}" sibTransId="{008CE41C-0147-4C39-B924-C4C7674AB6B5}"/>
    <dgm:cxn modelId="{44C74B38-0A90-43A7-8E09-13D40E4FEF69}" srcId="{920883A4-4E27-4616-930F-9E43253783EB}" destId="{B052A192-6584-4161-B752-3AB0098DA50E}" srcOrd="0" destOrd="0" parTransId="{97EE0927-85F2-4D2C-A58E-9E4C0162E96B}" sibTransId="{921CDD09-3F4F-4586-9832-CF5B89E6BAFD}"/>
    <dgm:cxn modelId="{E33F3998-DF6C-47F2-AD51-C034977E1C0A}" type="presOf" srcId="{022F60B0-4C41-4E10-80AA-BE7D5BA2067B}" destId="{7C5AC191-A17E-4632-90FD-F569DC6CAB0D}" srcOrd="0" destOrd="0" presId="urn:microsoft.com/office/officeart/2005/8/layout/vList2"/>
    <dgm:cxn modelId="{D97F189D-D72A-4833-AFF1-AC0D437899A8}" srcId="{B052A192-6584-4161-B752-3AB0098DA50E}" destId="{8A49A54C-84DB-4709-BED6-7CD5315AD90B}" srcOrd="0" destOrd="0" parTransId="{62E78A42-3AA6-4529-84E9-285B6F323D6A}" sibTransId="{57F3877E-A945-4CA6-88E7-2545FC31296E}"/>
    <dgm:cxn modelId="{67BE6277-0387-4F63-BDA9-15B9F3028C0D}" type="presOf" srcId="{D946B7B0-EABE-40C0-BA2F-D4A8557A344D}" destId="{44BEFA3E-3E7D-4EDF-A78C-97B445C749AA}" srcOrd="0" destOrd="0" presId="urn:microsoft.com/office/officeart/2005/8/layout/vList2"/>
    <dgm:cxn modelId="{C8FC0E17-7C17-4170-BCC4-5177F61C5624}" type="presOf" srcId="{D1FA3D40-E473-4B5E-9ABE-B2C3BD42F139}" destId="{E2A86F01-173D-4F17-A317-9C8D63027627}" srcOrd="0" destOrd="0" presId="urn:microsoft.com/office/officeart/2005/8/layout/vList2"/>
    <dgm:cxn modelId="{8C0D19AE-B9DC-47BD-AD8F-86A0DF21B3A4}" srcId="{D946B7B0-EABE-40C0-BA2F-D4A8557A344D}" destId="{FCA9B17B-53C3-421E-B058-59967EAC8A08}" srcOrd="1" destOrd="0" parTransId="{DF2D612B-7343-42D9-96AE-890557E5E119}" sibTransId="{3BBB8428-E88A-457A-B5C2-FBE583A483BF}"/>
    <dgm:cxn modelId="{C6A98148-33E5-4248-9C77-2E1018882474}" type="presOf" srcId="{EE973BBA-D246-44F5-8593-F4406DBB4F5B}" destId="{93EDBD78-3E03-4A40-BA6A-3FFF0A9D3DB2}" srcOrd="0" destOrd="0" presId="urn:microsoft.com/office/officeart/2005/8/layout/vList2"/>
    <dgm:cxn modelId="{ABEFF705-344F-4363-8432-5F8DDE3BC4F9}" type="presOf" srcId="{9F8AA989-2345-4C75-AC8C-F5894391C86D}" destId="{928B2BF1-AE7C-40C7-AA1D-76D277D36738}" srcOrd="0" destOrd="1" presId="urn:microsoft.com/office/officeart/2005/8/layout/vList2"/>
    <dgm:cxn modelId="{06DC521F-DB40-4357-9787-89B32D7E06A7}" srcId="{9E87451A-5FA2-44E1-A202-8F7BEDABE87C}" destId="{D1FA3D40-E473-4B5E-9ABE-B2C3BD42F139}" srcOrd="0" destOrd="0" parTransId="{D98D5112-0820-427B-8510-264E8BF7D34F}" sibTransId="{3B33305A-288F-41CF-A6B3-110E897A6A92}"/>
    <dgm:cxn modelId="{3F34E1C3-B0D1-4446-B030-728673C472AF}" type="presOf" srcId="{AFFF36BB-831F-45E6-93A7-C547B2C94DA4}" destId="{E2A86F01-173D-4F17-A317-9C8D63027627}" srcOrd="0" destOrd="1" presId="urn:microsoft.com/office/officeart/2005/8/layout/vList2"/>
    <dgm:cxn modelId="{3A1D8621-05FA-437F-82CD-23E600B3BB4E}" type="presOf" srcId="{399045C5-AEC9-459C-ADB9-E27C6A48AEEA}" destId="{07F34CF1-23F4-4C61-A50F-9A5D9C11A55D}" srcOrd="0" destOrd="0" presId="urn:microsoft.com/office/officeart/2005/8/layout/vList2"/>
    <dgm:cxn modelId="{1F127011-6175-4EDB-BDA4-3A5AA487BAFD}" type="presOf" srcId="{FCA9B17B-53C3-421E-B058-59967EAC8A08}" destId="{93EDBD78-3E03-4A40-BA6A-3FFF0A9D3DB2}" srcOrd="0" destOrd="1" presId="urn:microsoft.com/office/officeart/2005/8/layout/vList2"/>
    <dgm:cxn modelId="{A48EEF5E-8BB7-4145-B43E-CBF13C4675FC}" srcId="{D946B7B0-EABE-40C0-BA2F-D4A8557A344D}" destId="{EE973BBA-D246-44F5-8593-F4406DBB4F5B}" srcOrd="0" destOrd="0" parTransId="{EB85262C-F450-4F37-BE7F-5523F9A6414F}" sibTransId="{D60D8A4B-68D3-4E2A-BF32-DF8D77F0B966}"/>
    <dgm:cxn modelId="{9648F43B-4842-4D1F-8730-CADB6DB787EC}" srcId="{920883A4-4E27-4616-930F-9E43253783EB}" destId="{42CBB101-ED8D-4F8E-B094-95AE0A552F1B}" srcOrd="5" destOrd="0" parTransId="{F07C1E9F-345F-41BE-9269-32D78E01D052}" sibTransId="{80AC0299-64E8-4958-8587-781B8BD75CC2}"/>
    <dgm:cxn modelId="{D3F55C9E-B2FF-4824-A54E-C3866D66E4E4}" type="presOf" srcId="{86250720-BE09-4C8A-B099-7E2F28315363}" destId="{7C5AC191-A17E-4632-90FD-F569DC6CAB0D}" srcOrd="0" destOrd="1" presId="urn:microsoft.com/office/officeart/2005/8/layout/vList2"/>
    <dgm:cxn modelId="{4A4ACF1F-D11E-4DC6-868C-59D3A55F9351}" type="presOf" srcId="{DA0DB3B6-458A-4028-8D59-10ACA18FBB82}" destId="{026C26D1-F3D5-4B24-AB64-5C5F70416176}" srcOrd="0" destOrd="0" presId="urn:microsoft.com/office/officeart/2005/8/layout/vList2"/>
    <dgm:cxn modelId="{B01BE8F9-793D-4AAF-B4BF-C938341A2300}" srcId="{920883A4-4E27-4616-930F-9E43253783EB}" destId="{D946B7B0-EABE-40C0-BA2F-D4A8557A344D}" srcOrd="2" destOrd="0" parTransId="{FF387AE4-63F8-42AF-BF62-F0DB68094906}" sibTransId="{BC7C5BEC-F10B-4519-A113-7067373D317E}"/>
    <dgm:cxn modelId="{3E0BFC1E-7DEF-44B3-945B-DCEFB90E48ED}" type="presOf" srcId="{8A49A54C-84DB-4709-BED6-7CD5315AD90B}" destId="{928B2BF1-AE7C-40C7-AA1D-76D277D36738}" srcOrd="0" destOrd="0" presId="urn:microsoft.com/office/officeart/2005/8/layout/vList2"/>
    <dgm:cxn modelId="{174F004F-4F9A-48F7-98E7-9B44A48895BF}" type="presOf" srcId="{42CBB101-ED8D-4F8E-B094-95AE0A552F1B}" destId="{F5C3963A-4170-4B1C-B311-33D3B490A284}" srcOrd="0" destOrd="0" presId="urn:microsoft.com/office/officeart/2005/8/layout/vList2"/>
    <dgm:cxn modelId="{516A568C-2802-4BC2-BB21-5AD6758D8F23}" srcId="{9E87451A-5FA2-44E1-A202-8F7BEDABE87C}" destId="{AFFF36BB-831F-45E6-93A7-C547B2C94DA4}" srcOrd="1" destOrd="0" parTransId="{0A4640B7-5056-40E7-A2D3-4061084B71EE}" sibTransId="{F8A89C5E-1DB6-417C-B8AB-8FA289350B51}"/>
    <dgm:cxn modelId="{5E8C2C4B-D0D8-4C85-9CCE-60510FDD7AA9}" type="presOf" srcId="{9E87451A-5FA2-44E1-A202-8F7BEDABE87C}" destId="{37A3A58C-D9FB-45C4-85DC-0988EA9216F4}" srcOrd="0" destOrd="0" presId="urn:microsoft.com/office/officeart/2005/8/layout/vList2"/>
    <dgm:cxn modelId="{7E93DA81-ABC5-49AD-A83E-500EFE455AD7}" srcId="{DA0DB3B6-458A-4028-8D59-10ACA18FBB82}" destId="{022F60B0-4C41-4E10-80AA-BE7D5BA2067B}" srcOrd="0" destOrd="0" parTransId="{5A6546A2-CAA2-42A3-93A4-80810227D16D}" sibTransId="{35BDB700-7D13-4CC4-88E5-AE208413E134}"/>
    <dgm:cxn modelId="{1970DEB3-E568-45C9-A6B0-82EBA19EB723}" srcId="{DA0DB3B6-458A-4028-8D59-10ACA18FBB82}" destId="{86250720-BE09-4C8A-B099-7E2F28315363}" srcOrd="1" destOrd="0" parTransId="{7E57706A-745D-4E4C-AF26-547E0046F35B}" sibTransId="{BAD5237B-CFFC-47C3-8921-C538E8092D37}"/>
    <dgm:cxn modelId="{2D82EDEB-61F3-4AFC-9036-538BA127B31E}" type="presParOf" srcId="{7ABDDDE3-5ED3-4D7B-AD17-BA545490924A}" destId="{39757C50-6250-4C22-90B7-3A8563542D3B}" srcOrd="0" destOrd="0" presId="urn:microsoft.com/office/officeart/2005/8/layout/vList2"/>
    <dgm:cxn modelId="{4874F3B4-84D1-4A88-86B9-4AA9F645EE57}" type="presParOf" srcId="{7ABDDDE3-5ED3-4D7B-AD17-BA545490924A}" destId="{928B2BF1-AE7C-40C7-AA1D-76D277D36738}" srcOrd="1" destOrd="0" presId="urn:microsoft.com/office/officeart/2005/8/layout/vList2"/>
    <dgm:cxn modelId="{26B04E86-5CF4-4BA5-AE08-ECC326EA7E9F}" type="presParOf" srcId="{7ABDDDE3-5ED3-4D7B-AD17-BA545490924A}" destId="{07F34CF1-23F4-4C61-A50F-9A5D9C11A55D}" srcOrd="2" destOrd="0" presId="urn:microsoft.com/office/officeart/2005/8/layout/vList2"/>
    <dgm:cxn modelId="{B17C61E1-6963-461C-BF56-18A95F8A22FC}" type="presParOf" srcId="{7ABDDDE3-5ED3-4D7B-AD17-BA545490924A}" destId="{4CE2BD12-39A1-4271-B8DB-6C3563AB5F9A}" srcOrd="3" destOrd="0" presId="urn:microsoft.com/office/officeart/2005/8/layout/vList2"/>
    <dgm:cxn modelId="{C0355C25-B13D-4447-B93D-B84B58144A07}" type="presParOf" srcId="{7ABDDDE3-5ED3-4D7B-AD17-BA545490924A}" destId="{44BEFA3E-3E7D-4EDF-A78C-97B445C749AA}" srcOrd="4" destOrd="0" presId="urn:microsoft.com/office/officeart/2005/8/layout/vList2"/>
    <dgm:cxn modelId="{252EDB2F-84BA-4E73-9598-68B269664552}" type="presParOf" srcId="{7ABDDDE3-5ED3-4D7B-AD17-BA545490924A}" destId="{93EDBD78-3E03-4A40-BA6A-3FFF0A9D3DB2}" srcOrd="5" destOrd="0" presId="urn:microsoft.com/office/officeart/2005/8/layout/vList2"/>
    <dgm:cxn modelId="{D020D571-A2FC-42A2-BDC6-197EE0DE8899}" type="presParOf" srcId="{7ABDDDE3-5ED3-4D7B-AD17-BA545490924A}" destId="{026C26D1-F3D5-4B24-AB64-5C5F70416176}" srcOrd="6" destOrd="0" presId="urn:microsoft.com/office/officeart/2005/8/layout/vList2"/>
    <dgm:cxn modelId="{8FFFF7E8-0A66-4F2C-A576-F8ACF4656F5A}" type="presParOf" srcId="{7ABDDDE3-5ED3-4D7B-AD17-BA545490924A}" destId="{7C5AC191-A17E-4632-90FD-F569DC6CAB0D}" srcOrd="7" destOrd="0" presId="urn:microsoft.com/office/officeart/2005/8/layout/vList2"/>
    <dgm:cxn modelId="{906ADF39-A07D-44A8-BBF8-3C4EA265181D}" type="presParOf" srcId="{7ABDDDE3-5ED3-4D7B-AD17-BA545490924A}" destId="{37A3A58C-D9FB-45C4-85DC-0988EA9216F4}" srcOrd="8" destOrd="0" presId="urn:microsoft.com/office/officeart/2005/8/layout/vList2"/>
    <dgm:cxn modelId="{7CE00A06-DE55-4087-A475-345782A37D72}" type="presParOf" srcId="{7ABDDDE3-5ED3-4D7B-AD17-BA545490924A}" destId="{E2A86F01-173D-4F17-A317-9C8D63027627}" srcOrd="9" destOrd="0" presId="urn:microsoft.com/office/officeart/2005/8/layout/vList2"/>
    <dgm:cxn modelId="{4C49C9A9-11F0-41C7-BB27-72941EF83A07}" type="presParOf" srcId="{7ABDDDE3-5ED3-4D7B-AD17-BA545490924A}" destId="{F5C3963A-4170-4B1C-B311-33D3B490A28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57C50-6250-4C22-90B7-3A8563542D3B}">
      <dsp:nvSpPr>
        <dsp:cNvPr id="0" name=""/>
        <dsp:cNvSpPr/>
      </dsp:nvSpPr>
      <dsp:spPr>
        <a:xfrm>
          <a:off x="0" y="44641"/>
          <a:ext cx="8496944" cy="580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1- GİRİŞ</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72970"/>
        <a:ext cx="8440286" cy="523662"/>
      </dsp:txXfrm>
    </dsp:sp>
    <dsp:sp modelId="{928B2BF1-AE7C-40C7-AA1D-76D277D36738}">
      <dsp:nvSpPr>
        <dsp:cNvPr id="0" name=""/>
        <dsp:cNvSpPr/>
      </dsp:nvSpPr>
      <dsp:spPr>
        <a:xfrm>
          <a:off x="0" y="602368"/>
          <a:ext cx="8496944"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0320" rIns="113792" bIns="20320" numCol="1" spcCol="1270" anchor="t" anchorCtr="0">
          <a:noAutofit/>
        </a:bodyPr>
        <a:lstStyle/>
        <a:p>
          <a:pPr marL="171450" lvl="1" indent="0" algn="l" defTabSz="711200">
            <a:lnSpc>
              <a:spcPct val="100000"/>
            </a:lnSpc>
            <a:spcBef>
              <a:spcPct val="0"/>
            </a:spcBef>
            <a:spcAft>
              <a:spcPts val="0"/>
            </a:spcAft>
            <a:buChar char="••"/>
          </a:pPr>
          <a:r>
            <a:rPr lang="tr-TR" sz="1600" kern="1200" smtClean="0">
              <a:solidFill>
                <a:schemeClr val="bg2"/>
              </a:solidFill>
              <a:latin typeface="Times New Roman" panose="02020603050405020304" pitchFamily="18" charset="0"/>
              <a:cs typeface="Times New Roman" panose="02020603050405020304" pitchFamily="18" charset="0"/>
            </a:rPr>
            <a:t>Çalışmanın özgünlüğü</a:t>
          </a:r>
          <a:endParaRPr lang="tr-TR" sz="1600" kern="1200" dirty="0">
            <a:solidFill>
              <a:schemeClr val="bg2"/>
            </a:solidFill>
            <a:latin typeface="Times New Roman" panose="02020603050405020304" pitchFamily="18" charset="0"/>
            <a:cs typeface="Times New Roman" panose="02020603050405020304" pitchFamily="18" charset="0"/>
          </a:endParaRPr>
        </a:p>
        <a:p>
          <a:pPr marL="171450" lvl="1" indent="0" algn="l" defTabSz="711200">
            <a:lnSpc>
              <a:spcPct val="100000"/>
            </a:lnSpc>
            <a:spcBef>
              <a:spcPct val="0"/>
            </a:spcBef>
            <a:spcAft>
              <a:spcPts val="0"/>
            </a:spcAft>
            <a:buChar char="••"/>
          </a:pPr>
          <a:r>
            <a:rPr lang="tr-TR" sz="1600" kern="1200" dirty="0" smtClean="0">
              <a:solidFill>
                <a:schemeClr val="bg2"/>
              </a:solidFill>
              <a:latin typeface="Times New Roman" panose="02020603050405020304" pitchFamily="18" charset="0"/>
              <a:cs typeface="Times New Roman" panose="02020603050405020304" pitchFamily="18" charset="0"/>
            </a:rPr>
            <a:t>Çalışmaya neden ihtiyaç duyulduğu</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0" y="602368"/>
        <a:ext cx="8496944" cy="513360"/>
      </dsp:txXfrm>
    </dsp:sp>
    <dsp:sp modelId="{07F34CF1-23F4-4C61-A50F-9A5D9C11A55D}">
      <dsp:nvSpPr>
        <dsp:cNvPr id="0" name=""/>
        <dsp:cNvSpPr/>
      </dsp:nvSpPr>
      <dsp:spPr>
        <a:xfrm>
          <a:off x="0" y="1147871"/>
          <a:ext cx="8496944" cy="580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2- PROBLEM DURUMU</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1176200"/>
        <a:ext cx="8440286" cy="523662"/>
      </dsp:txXfrm>
    </dsp:sp>
    <dsp:sp modelId="{44BEFA3E-3E7D-4EDF-A78C-97B445C749AA}">
      <dsp:nvSpPr>
        <dsp:cNvPr id="0" name=""/>
        <dsp:cNvSpPr/>
      </dsp:nvSpPr>
      <dsp:spPr>
        <a:xfrm>
          <a:off x="0" y="1800201"/>
          <a:ext cx="8496944" cy="5803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3- ÇALIŞMANIN AMAÇ VE HEDEFLERİ</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1828530"/>
        <a:ext cx="8440286" cy="523662"/>
      </dsp:txXfrm>
    </dsp:sp>
    <dsp:sp modelId="{93EDBD78-3E03-4A40-BA6A-3FFF0A9D3DB2}">
      <dsp:nvSpPr>
        <dsp:cNvPr id="0" name=""/>
        <dsp:cNvSpPr/>
      </dsp:nvSpPr>
      <dsp:spPr>
        <a:xfrm>
          <a:off x="0" y="2365649"/>
          <a:ext cx="8496944"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0320" rIns="113792" bIns="20320" numCol="1" spcCol="1270" anchor="t" anchorCtr="0">
          <a:noAutofit/>
        </a:bodyPr>
        <a:lstStyle/>
        <a:p>
          <a:pPr marL="171450" lvl="1" indent="0" algn="l" defTabSz="711200">
            <a:lnSpc>
              <a:spcPct val="100000"/>
            </a:lnSpc>
            <a:spcBef>
              <a:spcPct val="0"/>
            </a:spcBef>
            <a:spcAft>
              <a:spcPts val="0"/>
            </a:spcAft>
            <a:buChar char="••"/>
          </a:pPr>
          <a:r>
            <a:rPr lang="tr-TR" sz="1600" kern="1200" dirty="0" smtClean="0">
              <a:solidFill>
                <a:schemeClr val="bg2"/>
              </a:solidFill>
              <a:latin typeface="Times New Roman" panose="02020603050405020304" pitchFamily="18" charset="0"/>
              <a:cs typeface="Times New Roman" panose="02020603050405020304" pitchFamily="18" charset="0"/>
            </a:rPr>
            <a:t>Çalışmanın amacı</a:t>
          </a:r>
          <a:endParaRPr lang="tr-TR" sz="1600" kern="1200" dirty="0">
            <a:solidFill>
              <a:schemeClr val="bg2"/>
            </a:solidFill>
            <a:latin typeface="Times New Roman" panose="02020603050405020304" pitchFamily="18" charset="0"/>
            <a:cs typeface="Times New Roman" panose="02020603050405020304" pitchFamily="18" charset="0"/>
          </a:endParaRPr>
        </a:p>
        <a:p>
          <a:pPr marL="171450" lvl="1" indent="0" algn="l" defTabSz="711200">
            <a:lnSpc>
              <a:spcPct val="100000"/>
            </a:lnSpc>
            <a:spcBef>
              <a:spcPct val="0"/>
            </a:spcBef>
            <a:spcAft>
              <a:spcPts val="0"/>
            </a:spcAft>
            <a:buChar char="••"/>
          </a:pPr>
          <a:r>
            <a:rPr lang="tr-TR" sz="1600" kern="1200" dirty="0" smtClean="0">
              <a:solidFill>
                <a:schemeClr val="bg2"/>
              </a:solidFill>
              <a:latin typeface="Times New Roman" panose="02020603050405020304" pitchFamily="18" charset="0"/>
              <a:cs typeface="Times New Roman" panose="02020603050405020304" pitchFamily="18" charset="0"/>
            </a:rPr>
            <a:t>Çalışmanın hedefi</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0" y="2365649"/>
        <a:ext cx="8496944" cy="513360"/>
      </dsp:txXfrm>
    </dsp:sp>
    <dsp:sp modelId="{026C26D1-F3D5-4B24-AB64-5C5F70416176}">
      <dsp:nvSpPr>
        <dsp:cNvPr id="0" name=""/>
        <dsp:cNvSpPr/>
      </dsp:nvSpPr>
      <dsp:spPr>
        <a:xfrm>
          <a:off x="0" y="2880318"/>
          <a:ext cx="8496944" cy="5803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4- YÖNTEM VE PLAN</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2908647"/>
        <a:ext cx="8440286" cy="523662"/>
      </dsp:txXfrm>
    </dsp:sp>
    <dsp:sp modelId="{7C5AC191-A17E-4632-90FD-F569DC6CAB0D}">
      <dsp:nvSpPr>
        <dsp:cNvPr id="0" name=""/>
        <dsp:cNvSpPr/>
      </dsp:nvSpPr>
      <dsp:spPr>
        <a:xfrm>
          <a:off x="0" y="3459329"/>
          <a:ext cx="8496944"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0320" rIns="113792" bIns="20320" numCol="1" spcCol="1270" anchor="t" anchorCtr="0">
          <a:noAutofit/>
        </a:bodyPr>
        <a:lstStyle/>
        <a:p>
          <a:pPr marL="171450" lvl="1" indent="0" algn="l" defTabSz="711200">
            <a:lnSpc>
              <a:spcPct val="100000"/>
            </a:lnSpc>
            <a:spcBef>
              <a:spcPct val="0"/>
            </a:spcBef>
            <a:spcAft>
              <a:spcPts val="0"/>
            </a:spcAft>
            <a:buChar char="••"/>
          </a:pPr>
          <a:r>
            <a:rPr lang="tr-TR" sz="1600" kern="1200" smtClean="0">
              <a:solidFill>
                <a:schemeClr val="bg2"/>
              </a:solidFill>
              <a:latin typeface="Times New Roman" panose="02020603050405020304" pitchFamily="18" charset="0"/>
              <a:cs typeface="Times New Roman" panose="02020603050405020304" pitchFamily="18" charset="0"/>
            </a:rPr>
            <a:t>Yöntem</a:t>
          </a:r>
          <a:endParaRPr lang="tr-TR" sz="1600" kern="1200" dirty="0">
            <a:solidFill>
              <a:schemeClr val="bg2"/>
            </a:solidFill>
            <a:latin typeface="Times New Roman" panose="02020603050405020304" pitchFamily="18" charset="0"/>
            <a:cs typeface="Times New Roman" panose="02020603050405020304" pitchFamily="18" charset="0"/>
          </a:endParaRPr>
        </a:p>
        <a:p>
          <a:pPr marL="171450" lvl="1" indent="0" algn="l" defTabSz="711200">
            <a:lnSpc>
              <a:spcPct val="100000"/>
            </a:lnSpc>
            <a:spcBef>
              <a:spcPct val="0"/>
            </a:spcBef>
            <a:spcAft>
              <a:spcPts val="0"/>
            </a:spcAft>
            <a:buChar char="••"/>
          </a:pPr>
          <a:r>
            <a:rPr lang="tr-TR" sz="1600" kern="1200" smtClean="0">
              <a:solidFill>
                <a:schemeClr val="bg2"/>
              </a:solidFill>
              <a:latin typeface="Times New Roman" panose="02020603050405020304" pitchFamily="18" charset="0"/>
              <a:cs typeface="Times New Roman" panose="02020603050405020304" pitchFamily="18" charset="0"/>
            </a:rPr>
            <a:t>Plan</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0" y="3459329"/>
        <a:ext cx="8496944" cy="513360"/>
      </dsp:txXfrm>
    </dsp:sp>
    <dsp:sp modelId="{37A3A58C-D9FB-45C4-85DC-0988EA9216F4}">
      <dsp:nvSpPr>
        <dsp:cNvPr id="0" name=""/>
        <dsp:cNvSpPr/>
      </dsp:nvSpPr>
      <dsp:spPr>
        <a:xfrm>
          <a:off x="0" y="3972689"/>
          <a:ext cx="8496944" cy="58032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5- UYGULAMA</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4001018"/>
        <a:ext cx="8440286" cy="523662"/>
      </dsp:txXfrm>
    </dsp:sp>
    <dsp:sp modelId="{E2A86F01-173D-4F17-A317-9C8D63027627}">
      <dsp:nvSpPr>
        <dsp:cNvPr id="0" name=""/>
        <dsp:cNvSpPr/>
      </dsp:nvSpPr>
      <dsp:spPr>
        <a:xfrm>
          <a:off x="0" y="4553009"/>
          <a:ext cx="8496944"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0320" rIns="113792" bIns="20320" numCol="1" spcCol="1270" anchor="t" anchorCtr="0">
          <a:noAutofit/>
        </a:bodyPr>
        <a:lstStyle/>
        <a:p>
          <a:pPr marL="171450" lvl="1" indent="0" algn="l" defTabSz="711200">
            <a:lnSpc>
              <a:spcPct val="100000"/>
            </a:lnSpc>
            <a:spcBef>
              <a:spcPct val="0"/>
            </a:spcBef>
            <a:spcAft>
              <a:spcPts val="0"/>
            </a:spcAft>
            <a:buChar char="••"/>
          </a:pPr>
          <a:r>
            <a:rPr lang="tr-TR" sz="1600" kern="1200" dirty="0" smtClean="0">
              <a:solidFill>
                <a:schemeClr val="bg2"/>
              </a:solidFill>
              <a:latin typeface="Times New Roman" panose="02020603050405020304" pitchFamily="18" charset="0"/>
              <a:cs typeface="Times New Roman" panose="02020603050405020304" pitchFamily="18" charset="0"/>
            </a:rPr>
            <a:t>Çalışmanın uygulanması</a:t>
          </a:r>
          <a:endParaRPr lang="tr-TR" sz="1600" kern="1200" dirty="0">
            <a:solidFill>
              <a:schemeClr val="bg2"/>
            </a:solidFill>
            <a:latin typeface="Times New Roman" panose="02020603050405020304" pitchFamily="18" charset="0"/>
            <a:cs typeface="Times New Roman" panose="02020603050405020304" pitchFamily="18" charset="0"/>
          </a:endParaRPr>
        </a:p>
        <a:p>
          <a:pPr marL="171450" lvl="1" indent="0" algn="l" defTabSz="711200">
            <a:lnSpc>
              <a:spcPct val="100000"/>
            </a:lnSpc>
            <a:spcBef>
              <a:spcPct val="0"/>
            </a:spcBef>
            <a:spcAft>
              <a:spcPts val="0"/>
            </a:spcAft>
            <a:buChar char="••"/>
          </a:pPr>
          <a:r>
            <a:rPr lang="tr-TR" sz="1600" kern="1200" smtClean="0">
              <a:solidFill>
                <a:schemeClr val="bg2"/>
              </a:solidFill>
              <a:latin typeface="Times New Roman" panose="02020603050405020304" pitchFamily="18" charset="0"/>
              <a:cs typeface="Times New Roman" panose="02020603050405020304" pitchFamily="18" charset="0"/>
            </a:rPr>
            <a:t>İzleme ve değerlendirme</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0" y="4553009"/>
        <a:ext cx="8496944" cy="513360"/>
      </dsp:txXfrm>
    </dsp:sp>
    <dsp:sp modelId="{F5C3963A-4170-4B1C-B311-33D3B490A284}">
      <dsp:nvSpPr>
        <dsp:cNvPr id="0" name=""/>
        <dsp:cNvSpPr/>
      </dsp:nvSpPr>
      <dsp:spPr>
        <a:xfrm>
          <a:off x="0" y="5088418"/>
          <a:ext cx="8496944" cy="580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6- SONUÇLAR</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5116747"/>
        <a:ext cx="8440286" cy="5236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C64AC8-3437-4BDB-8A55-E79A96482604}" type="datetimeFigureOut">
              <a:rPr lang="tr-TR"/>
              <a:pPr>
                <a:defRPr/>
              </a:pPr>
              <a:t>6.1.2017</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8A15D2-8A9B-4F1D-84D1-28E963A2E030}" type="slidenum">
              <a:rPr lang="tr-TR"/>
              <a:pPr>
                <a:defRPr/>
              </a:pPr>
              <a:t>‹#›</a:t>
            </a:fld>
            <a:endParaRPr lang="tr-TR"/>
          </a:p>
        </p:txBody>
      </p:sp>
    </p:spTree>
    <p:extLst>
      <p:ext uri="{BB962C8B-B14F-4D97-AF65-F5344CB8AC3E}">
        <p14:creationId xmlns:p14="http://schemas.microsoft.com/office/powerpoint/2010/main" val="1075775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08A15D2-8A9B-4F1D-84D1-28E963A2E030}" type="slidenum">
              <a:rPr lang="tr-TR" smtClean="0"/>
              <a:pPr>
                <a:defRPr/>
              </a:pPr>
              <a:t>7</a:t>
            </a:fld>
            <a:endParaRPr lang="tr-TR"/>
          </a:p>
        </p:txBody>
      </p:sp>
    </p:spTree>
    <p:extLst>
      <p:ext uri="{BB962C8B-B14F-4D97-AF65-F5344CB8AC3E}">
        <p14:creationId xmlns:p14="http://schemas.microsoft.com/office/powerpoint/2010/main" val="298735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285750" y="2803526"/>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tr-TR">
              <a:solidFill>
                <a:srgbClr val="FFFFFF"/>
              </a:solidFill>
            </a:endParaRPr>
          </a:p>
        </p:txBody>
      </p:sp>
      <p:sp>
        <p:nvSpPr>
          <p:cNvPr id="323586" name="Rectangle 2"/>
          <p:cNvSpPr>
            <a:spLocks noGrp="1" noChangeArrowheads="1"/>
          </p:cNvSpPr>
          <p:nvPr>
            <p:ph type="ctrTitle" sz="quarter"/>
          </p:nvPr>
        </p:nvSpPr>
        <p:spPr>
          <a:xfrm>
            <a:off x="685800" y="1997076"/>
            <a:ext cx="7772400" cy="1431925"/>
          </a:xfrm>
        </p:spPr>
        <p:txBody>
          <a:bodyPr anchor="b" anchorCtr="1"/>
          <a:lstStyle>
            <a:lvl1pPr algn="ctr">
              <a:defRPr/>
            </a:lvl1pPr>
          </a:lstStyle>
          <a:p>
            <a:r>
              <a:rPr lang="tr-TR"/>
              <a:t>Asıl başlık stili için tıklatın</a:t>
            </a:r>
          </a:p>
        </p:txBody>
      </p:sp>
      <p:sp>
        <p:nvSpPr>
          <p:cNvPr id="3235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1"/>
          </p:nvPr>
        </p:nvSpPr>
        <p:spPr/>
        <p:txBody>
          <a:bodyPr/>
          <a:lstStyle>
            <a:lvl1pPr>
              <a:defRPr>
                <a:cs typeface="Arial" pitchFamily="34" charset="0"/>
              </a:defRPr>
            </a:lvl1pPr>
          </a:lstStyle>
          <a:p>
            <a:pPr>
              <a:defRPr/>
            </a:pPr>
            <a:fld id="{D416EAE9-528E-464F-ABAA-742708B25FC9}" type="slidenum">
              <a:rPr lang="tr-TR"/>
              <a:pPr>
                <a:defRPr/>
              </a:pPr>
              <a:t>‹#›</a:t>
            </a:fld>
            <a:endParaRPr lang="tr-TR"/>
          </a:p>
        </p:txBody>
      </p:sp>
      <p:sp>
        <p:nvSpPr>
          <p:cNvPr id="7" name="Rectangle 7"/>
          <p:cNvSpPr>
            <a:spLocks noGrp="1" noChangeArrowheads="1"/>
          </p:cNvSpPr>
          <p:nvPr>
            <p:ph type="dt" sz="quarter" idx="12"/>
          </p:nvPr>
        </p:nvSpPr>
        <p:spPr/>
        <p:txBody>
          <a:bodyPr/>
          <a:lstStyle>
            <a:lvl1pPr>
              <a:defRPr>
                <a:cs typeface="Arial" pitchFamily="34" charset="0"/>
              </a:defRPr>
            </a:lvl1pPr>
          </a:lstStyle>
          <a:p>
            <a:pPr>
              <a:defRPr/>
            </a:pPr>
            <a:fld id="{2E9FF57D-619B-4E3B-A721-66B53C6D0738}" type="datetime1">
              <a:rPr lang="tr-TR" smtClean="0"/>
              <a:pPr>
                <a:defRPr/>
              </a:pPr>
              <a:t>6.1.2017</a:t>
            </a:fld>
            <a:endParaRPr lang="tr-TR"/>
          </a:p>
        </p:txBody>
      </p:sp>
    </p:spTree>
    <p:extLst>
      <p:ext uri="{BB962C8B-B14F-4D97-AF65-F5344CB8AC3E}">
        <p14:creationId xmlns:p14="http://schemas.microsoft.com/office/powerpoint/2010/main" val="392453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45AC4346-49BE-4F5C-B228-CEA01AC9650D}" type="datetime1">
              <a:rPr lang="tr-TR" smtClean="0"/>
              <a:pPr>
                <a:defRPr/>
              </a:pPr>
              <a:t>6.1.2017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BEE90648-779D-406A-9424-C05FBBFD94AD}" type="slidenum">
              <a:rPr lang="tr-TR"/>
              <a:pPr>
                <a:defRPr/>
              </a:pPr>
              <a:t>‹#›</a:t>
            </a:fld>
            <a:endParaRPr lang="tr-TR"/>
          </a:p>
        </p:txBody>
      </p:sp>
    </p:spTree>
    <p:extLst>
      <p:ext uri="{BB962C8B-B14F-4D97-AF65-F5344CB8AC3E}">
        <p14:creationId xmlns:p14="http://schemas.microsoft.com/office/powerpoint/2010/main" val="238964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33795401-A22B-46DC-AEA3-0FC6CBDC4716}" type="datetime1">
              <a:rPr lang="tr-TR" smtClean="0"/>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68C3A603-27FB-4CBD-873C-944EFC6DD602}" type="slidenum">
              <a:rPr lang="tr-TR"/>
              <a:pPr>
                <a:defRPr/>
              </a:pPr>
              <a:t>‹#›</a:t>
            </a:fld>
            <a:endParaRPr lang="tr-TR"/>
          </a:p>
        </p:txBody>
      </p:sp>
    </p:spTree>
    <p:extLst>
      <p:ext uri="{BB962C8B-B14F-4D97-AF65-F5344CB8AC3E}">
        <p14:creationId xmlns:p14="http://schemas.microsoft.com/office/powerpoint/2010/main" val="2147977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92100"/>
            <a:ext cx="2057400" cy="57277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92100"/>
            <a:ext cx="60198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10115995-36AB-4735-9C43-3FF01E24C71D}" type="datetime1">
              <a:rPr lang="tr-TR" smtClean="0"/>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BA97D3E9-188F-4115-9B38-C524BD5371FC}" type="slidenum">
              <a:rPr lang="tr-TR"/>
              <a:pPr>
                <a:defRPr/>
              </a:pPr>
              <a:t>‹#›</a:t>
            </a:fld>
            <a:endParaRPr lang="tr-TR"/>
          </a:p>
        </p:txBody>
      </p:sp>
    </p:spTree>
    <p:extLst>
      <p:ext uri="{BB962C8B-B14F-4D97-AF65-F5344CB8AC3E}">
        <p14:creationId xmlns:p14="http://schemas.microsoft.com/office/powerpoint/2010/main" val="183225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92100"/>
            <a:ext cx="8229600" cy="13843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57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13F129A5-E8B4-45D4-B673-23E18589C1E2}" type="datetime1">
              <a:rPr lang="tr-TR" smtClean="0"/>
              <a:pPr>
                <a:defRPr/>
              </a:pPr>
              <a:t>6.1.2017</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B81D409C-746E-4AC8-8A04-0200DEC09CB3}" type="slidenum">
              <a:rPr lang="tr-TR"/>
              <a:pPr>
                <a:defRPr/>
              </a:pPr>
              <a:t>‹#›</a:t>
            </a:fld>
            <a:endParaRPr lang="tr-TR"/>
          </a:p>
        </p:txBody>
      </p:sp>
    </p:spTree>
    <p:extLst>
      <p:ext uri="{BB962C8B-B14F-4D97-AF65-F5344CB8AC3E}">
        <p14:creationId xmlns:p14="http://schemas.microsoft.com/office/powerpoint/2010/main" val="1758753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9ED1C7CA-2C37-4760-B0F2-923AC8D01C87}" type="datetime1">
              <a:rPr lang="tr-TR" smtClean="0"/>
              <a:pPr>
                <a:defRPr/>
              </a:pPr>
              <a:t>6.1.2017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FFCDCE65-07D8-4CD5-B7BB-86DEDF2A963D}" type="slidenum">
              <a:rPr lang="tr-TR"/>
              <a:pPr>
                <a:defRPr/>
              </a:pPr>
              <a:t>‹#›</a:t>
            </a:fld>
            <a:endParaRPr lang="tr-TR"/>
          </a:p>
        </p:txBody>
      </p:sp>
    </p:spTree>
    <p:extLst>
      <p:ext uri="{BB962C8B-B14F-4D97-AF65-F5344CB8AC3E}">
        <p14:creationId xmlns:p14="http://schemas.microsoft.com/office/powerpoint/2010/main" val="3792280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fld id="{3E2C3318-941A-406A-8EE1-A61C05B05672}" type="datetime1">
              <a:rPr lang="tr-TR" smtClean="0"/>
              <a:pPr>
                <a:defRPr/>
              </a:pPr>
              <a:t>6.1.2017</a:t>
            </a:fld>
            <a:endParaRPr lang="tr-TR"/>
          </a:p>
        </p:txBody>
      </p:sp>
      <p:sp>
        <p:nvSpPr>
          <p:cNvPr id="7"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fld id="{C07978E8-05F2-4041-9347-60BEFAD139CF}" type="slidenum">
              <a:rPr lang="tr-TR"/>
              <a:pPr>
                <a:defRPr/>
              </a:pPr>
              <a:t>‹#›</a:t>
            </a:fld>
            <a:endParaRPr lang="tr-TR"/>
          </a:p>
        </p:txBody>
      </p:sp>
    </p:spTree>
    <p:extLst>
      <p:ext uri="{BB962C8B-B14F-4D97-AF65-F5344CB8AC3E}">
        <p14:creationId xmlns:p14="http://schemas.microsoft.com/office/powerpoint/2010/main" val="2936319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905000"/>
            <a:ext cx="8229600" cy="4114800"/>
          </a:xfrm>
        </p:spPr>
        <p:txBody>
          <a:bodyPr/>
          <a:lstStyle/>
          <a:p>
            <a:pPr lvl="0"/>
            <a:endParaRPr lang="tr-TR" noProof="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475332F5-3870-4856-B543-030FE2EF82F4}" type="datetime1">
              <a:rPr lang="tr-TR" smtClean="0"/>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877808F8-2BB9-408B-868A-C14B0227A41D}" type="slidenum">
              <a:rPr lang="tr-TR"/>
              <a:pPr>
                <a:defRPr/>
              </a:pPr>
              <a:t>‹#›</a:t>
            </a:fld>
            <a:endParaRPr lang="tr-TR"/>
          </a:p>
        </p:txBody>
      </p:sp>
    </p:spTree>
    <p:extLst>
      <p:ext uri="{BB962C8B-B14F-4D97-AF65-F5344CB8AC3E}">
        <p14:creationId xmlns:p14="http://schemas.microsoft.com/office/powerpoint/2010/main" val="356170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043608" y="0"/>
            <a:ext cx="6912768" cy="908720"/>
          </a:xfrm>
        </p:spPr>
        <p:txBody>
          <a:bodyPr/>
          <a:lstStyle>
            <a:lvl1pPr algn="ctr">
              <a:defRPr sz="2800" b="1">
                <a:solidFill>
                  <a:schemeClr val="tx1"/>
                </a:solidFill>
              </a:defRPr>
            </a:lvl1pPr>
          </a:lstStyle>
          <a:p>
            <a:r>
              <a:rPr lang="tr-TR" dirty="0" smtClean="0"/>
              <a:t>ASIL BAŞLIK STİLİ İÇİN TIKLATIN</a:t>
            </a:r>
            <a:endParaRPr lang="tr-TR" dirty="0"/>
          </a:p>
        </p:txBody>
      </p:sp>
      <p:sp>
        <p:nvSpPr>
          <p:cNvPr id="3" name="2 İçerik Yer Tutucusu"/>
          <p:cNvSpPr>
            <a:spLocks noGrp="1"/>
          </p:cNvSpPr>
          <p:nvPr>
            <p:ph idx="1"/>
          </p:nvPr>
        </p:nvSpPr>
        <p:spPr>
          <a:xfrm>
            <a:off x="323528" y="1124745"/>
            <a:ext cx="8568952" cy="5596730"/>
          </a:xfrm>
        </p:spPr>
        <p:txBody>
          <a:bodyPr/>
          <a:lstStyle>
            <a:lvl1pPr algn="just">
              <a:lnSpc>
                <a:spcPct val="150000"/>
              </a:lnSpc>
              <a:spcBef>
                <a:spcPts val="1800"/>
              </a:spcBef>
              <a:buClrTx/>
              <a:defRPr sz="2400">
                <a:solidFill>
                  <a:schemeClr val="bg2"/>
                </a:solidFill>
                <a:effectLst/>
                <a:latin typeface="Calibri" panose="020F0502020204030204" pitchFamily="34" charset="0"/>
              </a:defRPr>
            </a:lvl1pPr>
            <a:lvl2pPr algn="just">
              <a:lnSpc>
                <a:spcPct val="150000"/>
              </a:lnSpc>
              <a:spcBef>
                <a:spcPts val="1800"/>
              </a:spcBef>
              <a:buClrTx/>
              <a:defRPr sz="2400">
                <a:solidFill>
                  <a:schemeClr val="bg2"/>
                </a:solidFill>
                <a:effectLst/>
                <a:latin typeface="Calibri" panose="020F0502020204030204" pitchFamily="34" charset="0"/>
              </a:defRPr>
            </a:lvl2pPr>
            <a:lvl3pPr algn="just">
              <a:lnSpc>
                <a:spcPct val="150000"/>
              </a:lnSpc>
              <a:spcBef>
                <a:spcPts val="1800"/>
              </a:spcBef>
              <a:buClrTx/>
              <a:defRPr sz="2400">
                <a:solidFill>
                  <a:schemeClr val="bg2"/>
                </a:solidFill>
                <a:effectLst/>
                <a:latin typeface="Calibri" panose="020F0502020204030204" pitchFamily="34" charset="0"/>
              </a:defRPr>
            </a:lvl3pPr>
            <a:lvl4pPr algn="just">
              <a:lnSpc>
                <a:spcPct val="150000"/>
              </a:lnSpc>
              <a:spcBef>
                <a:spcPts val="1800"/>
              </a:spcBef>
              <a:buClrTx/>
              <a:defRPr sz="2400">
                <a:solidFill>
                  <a:schemeClr val="bg2"/>
                </a:solidFill>
                <a:effectLst/>
                <a:latin typeface="Calibri" panose="020F0502020204030204" pitchFamily="34" charset="0"/>
              </a:defRPr>
            </a:lvl4pPr>
            <a:lvl5pPr algn="just">
              <a:lnSpc>
                <a:spcPct val="150000"/>
              </a:lnSpc>
              <a:spcBef>
                <a:spcPts val="1800"/>
              </a:spcBef>
              <a:buClrTx/>
              <a:defRPr sz="2400">
                <a:solidFill>
                  <a:schemeClr val="bg2"/>
                </a:solidFill>
                <a:effectLst/>
                <a:latin typeface="Calibri" panose="020F050202020403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D10289C8-044F-4ACC-839E-441385F383B3}" type="datetime1">
              <a:rPr lang="tr-TR" smtClean="0"/>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888D95E-779E-4EB0-B73E-BEBD0DA90F76}" type="slidenum">
              <a:rPr lang="tr-TR"/>
              <a:pPr>
                <a:defRPr/>
              </a:pPr>
              <a:t>‹#›</a:t>
            </a:fld>
            <a:endParaRPr lang="tr-TR"/>
          </a:p>
        </p:txBody>
      </p:sp>
    </p:spTree>
    <p:extLst>
      <p:ext uri="{BB962C8B-B14F-4D97-AF65-F5344CB8AC3E}">
        <p14:creationId xmlns:p14="http://schemas.microsoft.com/office/powerpoint/2010/main" val="137339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1043608" y="0"/>
            <a:ext cx="7056784" cy="908720"/>
          </a:xfrm>
        </p:spPr>
        <p:txBody>
          <a:bodyPr/>
          <a:lstStyle>
            <a:lvl1pPr>
              <a:defRPr sz="3200" b="1">
                <a:solidFill>
                  <a:schemeClr val="tx1"/>
                </a:solidFill>
              </a:defRPr>
            </a:lvl1pPr>
          </a:lstStyle>
          <a:p>
            <a:r>
              <a:rPr lang="tr-TR" dirty="0" smtClean="0"/>
              <a:t>ASIL BAŞLIK STİLİ İÇİN TIKLATIN</a:t>
            </a:r>
            <a:endParaRPr lang="tr-TR" dirty="0"/>
          </a:p>
        </p:txBody>
      </p:sp>
      <p:sp>
        <p:nvSpPr>
          <p:cNvPr id="3" name="Veri Yer Tutucusu 2"/>
          <p:cNvSpPr>
            <a:spLocks noGrp="1"/>
          </p:cNvSpPr>
          <p:nvPr>
            <p:ph type="dt" sz="half" idx="10"/>
          </p:nvPr>
        </p:nvSpPr>
        <p:spPr/>
        <p:txBody>
          <a:bodyPr/>
          <a:lstStyle/>
          <a:p>
            <a:pPr>
              <a:defRPr/>
            </a:pPr>
            <a:fld id="{AC7BF377-D377-4466-A860-D905CC319055}" type="datetime1">
              <a:rPr lang="tr-TR" smtClean="0"/>
              <a:pPr>
                <a:defRPr/>
              </a:pPr>
              <a:t>6.1.2017</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64117F58-BED4-4509-A595-D73440808395}" type="slidenum">
              <a:rPr lang="tr-TR" smtClean="0"/>
              <a:pPr>
                <a:defRPr/>
              </a:pPr>
              <a:t>‹#›</a:t>
            </a:fld>
            <a:endParaRPr lang="tr-TR"/>
          </a:p>
        </p:txBody>
      </p:sp>
    </p:spTree>
    <p:extLst>
      <p:ext uri="{BB962C8B-B14F-4D97-AF65-F5344CB8AC3E}">
        <p14:creationId xmlns:p14="http://schemas.microsoft.com/office/powerpoint/2010/main" val="152290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1"/>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0454EE89-2B77-4C66-B191-398992D5AD29}" type="datetime1">
              <a:rPr lang="tr-TR" smtClean="0"/>
              <a:pPr>
                <a:defRPr/>
              </a:pPr>
              <a:t>6.1.2017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083CD99-E68D-47DD-B551-E8C74EEA3E1B}" type="slidenum">
              <a:rPr lang="tr-TR"/>
              <a:pPr>
                <a:defRPr/>
              </a:pPr>
              <a:t>‹#›</a:t>
            </a:fld>
            <a:endParaRPr lang="tr-TR"/>
          </a:p>
        </p:txBody>
      </p:sp>
    </p:spTree>
    <p:extLst>
      <p:ext uri="{BB962C8B-B14F-4D97-AF65-F5344CB8AC3E}">
        <p14:creationId xmlns:p14="http://schemas.microsoft.com/office/powerpoint/2010/main" val="2447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71600" y="1"/>
            <a:ext cx="7200800" cy="836712"/>
          </a:xfrm>
        </p:spPr>
        <p:txBody>
          <a:bodyPr/>
          <a:lstStyle>
            <a:lvl1pPr algn="ctr">
              <a:defRPr sz="2800" b="1">
                <a:solidFill>
                  <a:schemeClr val="tx1"/>
                </a:solidFill>
                <a:effectLst/>
                <a:latin typeface="Calibri" panose="020F0502020204030204" pitchFamily="34" charset="0"/>
              </a:defRPr>
            </a:lvl1pPr>
          </a:lstStyle>
          <a:p>
            <a:r>
              <a:rPr lang="tr-TR" dirty="0" smtClean="0"/>
              <a:t>ASIL BAŞLIK STİLİ İÇİN TIKLATIN</a:t>
            </a:r>
            <a:endParaRPr lang="tr-TR" dirty="0"/>
          </a:p>
        </p:txBody>
      </p:sp>
      <p:sp>
        <p:nvSpPr>
          <p:cNvPr id="3" name="2 İçerik Yer Tutucusu"/>
          <p:cNvSpPr>
            <a:spLocks noGrp="1"/>
          </p:cNvSpPr>
          <p:nvPr>
            <p:ph sz="half" idx="1"/>
          </p:nvPr>
        </p:nvSpPr>
        <p:spPr>
          <a:xfrm>
            <a:off x="457200" y="1905000"/>
            <a:ext cx="4038600" cy="4114800"/>
          </a:xfrm>
        </p:spPr>
        <p:txBody>
          <a:bodyPr/>
          <a:lstStyle>
            <a:lvl1pPr algn="l">
              <a:buClrTx/>
              <a:defRPr sz="1800">
                <a:solidFill>
                  <a:schemeClr val="bg2"/>
                </a:solidFill>
                <a:effectLst/>
              </a:defRPr>
            </a:lvl1pPr>
            <a:lvl2pPr algn="l">
              <a:buClrTx/>
              <a:defRPr sz="1800">
                <a:solidFill>
                  <a:schemeClr val="bg2"/>
                </a:solidFill>
                <a:effectLst/>
              </a:defRPr>
            </a:lvl2pPr>
            <a:lvl3pPr algn="l">
              <a:buClrTx/>
              <a:defRPr sz="1800">
                <a:solidFill>
                  <a:schemeClr val="bg2"/>
                </a:solidFill>
                <a:effectLst/>
              </a:defRPr>
            </a:lvl3pPr>
            <a:lvl4pPr algn="l">
              <a:buClrTx/>
              <a:defRPr sz="1800">
                <a:solidFill>
                  <a:schemeClr val="bg2"/>
                </a:solidFill>
                <a:effectLst/>
              </a:defRPr>
            </a:lvl4pPr>
            <a:lvl5pPr algn="l">
              <a:buClrTx/>
              <a:defRPr sz="1800">
                <a:solidFill>
                  <a:schemeClr val="bg2"/>
                </a:solidFill>
                <a:effectLst/>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İçerik Yer Tutucusu"/>
          <p:cNvSpPr>
            <a:spLocks noGrp="1"/>
          </p:cNvSpPr>
          <p:nvPr>
            <p:ph sz="half" idx="2"/>
          </p:nvPr>
        </p:nvSpPr>
        <p:spPr>
          <a:xfrm>
            <a:off x="4648200" y="1905000"/>
            <a:ext cx="4038600" cy="411480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lang="tr-TR" sz="1800" smtClean="0">
                <a:solidFill>
                  <a:schemeClr val="bg2"/>
                </a:solidFill>
                <a:effectLst/>
              </a:defRPr>
            </a:lvl1pPr>
            <a:lvl2pPr algn="l">
              <a:defRPr lang="tr-TR" sz="1800" smtClean="0">
                <a:solidFill>
                  <a:schemeClr val="bg2"/>
                </a:solidFill>
                <a:effectLst/>
              </a:defRPr>
            </a:lvl2pPr>
            <a:lvl3pPr algn="l">
              <a:defRPr lang="tr-TR" sz="1800" smtClean="0">
                <a:solidFill>
                  <a:schemeClr val="bg2"/>
                </a:solidFill>
                <a:effectLst/>
              </a:defRPr>
            </a:lvl3pPr>
            <a:lvl4pPr algn="l">
              <a:defRPr lang="tr-TR" sz="1800" smtClean="0">
                <a:solidFill>
                  <a:schemeClr val="bg2"/>
                </a:solidFill>
                <a:effectLst/>
              </a:defRPr>
            </a:lvl4pPr>
            <a:lvl5pPr algn="l">
              <a:defRPr lang="tr-TR" sz="1800">
                <a:solidFill>
                  <a:schemeClr val="bg2"/>
                </a:solidFill>
                <a:effectLst/>
              </a:defRPr>
            </a:lvl5pPr>
          </a:lstStyle>
          <a:p>
            <a:pPr lvl="0">
              <a:buClrTx/>
            </a:pPr>
            <a:r>
              <a:rPr lang="tr-TR" smtClean="0"/>
              <a:t>Asıl metin stillerini düzenlemek için tıklatın</a:t>
            </a:r>
          </a:p>
          <a:p>
            <a:pPr lvl="1">
              <a:buClrTx/>
            </a:pPr>
            <a:r>
              <a:rPr lang="tr-TR" smtClean="0"/>
              <a:t>İkinci düzey</a:t>
            </a:r>
          </a:p>
          <a:p>
            <a:pPr lvl="2">
              <a:buClrTx/>
            </a:pPr>
            <a:r>
              <a:rPr lang="tr-TR" smtClean="0"/>
              <a:t>Üçüncü düzey</a:t>
            </a:r>
          </a:p>
          <a:p>
            <a:pPr lvl="3">
              <a:buClrTx/>
            </a:pPr>
            <a:r>
              <a:rPr lang="tr-TR" smtClean="0"/>
              <a:t>Dördüncü düzey</a:t>
            </a:r>
          </a:p>
          <a:p>
            <a:pPr lvl="4">
              <a:buClrTx/>
            </a:pPr>
            <a:r>
              <a:rPr lang="tr-TR" smtClean="0"/>
              <a:t>Beşinci düzey</a:t>
            </a:r>
            <a:endParaRPr lang="tr-TR"/>
          </a:p>
        </p:txBody>
      </p:sp>
      <p:sp>
        <p:nvSpPr>
          <p:cNvPr id="5" name="Rectangle 4"/>
          <p:cNvSpPr>
            <a:spLocks noGrp="1" noChangeArrowheads="1"/>
          </p:cNvSpPr>
          <p:nvPr>
            <p:ph type="dt" sz="half" idx="10"/>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eaLnBrk="0" hangingPunct="0">
              <a:spcBef>
                <a:spcPct val="20000"/>
              </a:spcBef>
              <a:buSzPct val="120000"/>
            </a:pPr>
            <a:fld id="{6F9B25DB-0BBF-4760-9167-1DFEBA916299}" type="datetime1">
              <a:rPr lang="tr-TR" smtClean="0">
                <a:solidFill>
                  <a:srgbClr val="000000"/>
                </a:solidFill>
              </a:rPr>
              <a:pPr eaLnBrk="0" hangingPunct="0">
                <a:spcBef>
                  <a:spcPct val="20000"/>
                </a:spcBef>
                <a:buSzPct val="120000"/>
              </a:pPr>
              <a:t>6.1.2017</a:t>
            </a:fld>
            <a:endParaRPr dirty="0">
              <a:solidFill>
                <a:srgbClr val="000000"/>
              </a:solidFill>
            </a:endParaRPr>
          </a:p>
        </p:txBody>
      </p:sp>
      <p:sp>
        <p:nvSpPr>
          <p:cNvPr id="6" name="Rectangle 5"/>
          <p:cNvSpPr>
            <a:spLocks noGrp="1" noChangeArrowheads="1"/>
          </p:cNvSpPr>
          <p:nvPr>
            <p:ph type="ftr" sz="quarter" idx="1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buNone/>
              <a:defRPr lang="tr-TR" sz="1200">
                <a:solidFill>
                  <a:schemeClr val="bg2"/>
                </a:solidFill>
                <a:effectLst/>
                <a:latin typeface="+mn-lt"/>
              </a:defRPr>
            </a:lvl1pPr>
          </a:lstStyle>
          <a:p>
            <a:pPr algn="l" eaLnBrk="0" hangingPunct="0">
              <a:spcBef>
                <a:spcPct val="20000"/>
              </a:spcBef>
              <a:buSzPct val="120000"/>
            </a:pPr>
            <a:endParaRPr dirty="0">
              <a:solidFill>
                <a:srgbClr val="000000"/>
              </a:solidFill>
            </a:endParaRPr>
          </a:p>
        </p:txBody>
      </p:sp>
      <p:sp>
        <p:nvSpPr>
          <p:cNvPr id="7" name="Rectangle 6"/>
          <p:cNvSpPr>
            <a:spLocks noGrp="1" noChangeArrowheads="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algn="l" eaLnBrk="0" hangingPunct="0">
              <a:spcBef>
                <a:spcPct val="20000"/>
              </a:spcBef>
              <a:buSzPct val="120000"/>
            </a:pPr>
            <a:fld id="{3046D4B4-7ED7-4B1F-8BB6-8388DD0810FD}" type="slidenum">
              <a:rPr>
                <a:solidFill>
                  <a:srgbClr val="000000"/>
                </a:solidFill>
              </a:rPr>
              <a:pPr algn="l" eaLnBrk="0" hangingPunct="0">
                <a:spcBef>
                  <a:spcPct val="20000"/>
                </a:spcBef>
                <a:buSzPct val="120000"/>
              </a:pPr>
              <a:t>‹#›</a:t>
            </a:fld>
            <a:endParaRPr dirty="0">
              <a:solidFill>
                <a:srgbClr val="000000"/>
              </a:solidFill>
            </a:endParaRPr>
          </a:p>
        </p:txBody>
      </p:sp>
    </p:spTree>
    <p:extLst>
      <p:ext uri="{BB962C8B-B14F-4D97-AF65-F5344CB8AC3E}">
        <p14:creationId xmlns:p14="http://schemas.microsoft.com/office/powerpoint/2010/main" val="31653887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715200" cy="908720"/>
          </a:xfrm>
        </p:spPr>
        <p:txBody>
          <a:bodyPr/>
          <a:lstStyle>
            <a:lvl1pPr algn="ctr">
              <a:defRPr sz="2800" b="1">
                <a:solidFill>
                  <a:schemeClr val="tx1"/>
                </a:solidFill>
                <a:effectLst/>
                <a:latin typeface="Calibri" panose="020F0502020204030204" pitchFamily="34" charset="0"/>
              </a:defRPr>
            </a:lvl1p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5" name="4 Metin Yer Tutucusu"/>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C51D1750-B23B-4DF6-BEF8-2B2D7A1F4E89}" type="datetime1">
              <a:rPr lang="tr-TR" smtClean="0"/>
              <a:pPr>
                <a:defRPr/>
              </a:pPr>
              <a:t>6.1.2017</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22BFCD81-8A61-4B9A-895C-BC5EE3351209}" type="slidenum">
              <a:rPr lang="tr-TR"/>
              <a:pPr>
                <a:defRPr/>
              </a:pPr>
              <a:t>‹#›</a:t>
            </a:fld>
            <a:endParaRPr lang="tr-TR"/>
          </a:p>
        </p:txBody>
      </p:sp>
    </p:spTree>
    <p:extLst>
      <p:ext uri="{BB962C8B-B14F-4D97-AF65-F5344CB8AC3E}">
        <p14:creationId xmlns:p14="http://schemas.microsoft.com/office/powerpoint/2010/main" val="142576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CF3558A3-2CA6-4195-8F85-D9654EAF5DA4}" type="datetime1">
              <a:rPr lang="tr-TR" smtClean="0"/>
              <a:pPr>
                <a:defRPr/>
              </a:pPr>
              <a:t>6.1.2017</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cs typeface="Arial" pitchFamily="34" charset="0"/>
              </a:defRPr>
            </a:lvl1pPr>
          </a:lstStyle>
          <a:p>
            <a:pPr>
              <a:defRPr/>
            </a:pPr>
            <a:fld id="{BEDE14B9-C591-445B-8F2E-CBCCD714B597}" type="slidenum">
              <a:rPr lang="tr-TR"/>
              <a:pPr>
                <a:defRPr/>
              </a:pPr>
              <a:t>‹#›</a:t>
            </a:fld>
            <a:endParaRPr lang="tr-TR"/>
          </a:p>
        </p:txBody>
      </p:sp>
    </p:spTree>
    <p:extLst>
      <p:ext uri="{BB962C8B-B14F-4D97-AF65-F5344CB8AC3E}">
        <p14:creationId xmlns:p14="http://schemas.microsoft.com/office/powerpoint/2010/main" val="24358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pitchFamily="34" charset="0"/>
              </a:defRPr>
            </a:lvl1pPr>
          </a:lstStyle>
          <a:p>
            <a:pPr>
              <a:defRPr/>
            </a:pPr>
            <a:fld id="{5AFC557B-BB05-449F-9DD6-14E12FACE70C}" type="datetime1">
              <a:rPr lang="tr-TR" smtClean="0"/>
              <a:pPr>
                <a:defRPr/>
              </a:pPr>
              <a:t>6.1.2017</a:t>
            </a:fld>
            <a:endParaRPr lang="tr-TR"/>
          </a:p>
        </p:txBody>
      </p:sp>
      <p:sp>
        <p:nvSpPr>
          <p:cNvPr id="3"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4" name="Rectangle 6"/>
          <p:cNvSpPr>
            <a:spLocks noGrp="1" noChangeArrowheads="1"/>
          </p:cNvSpPr>
          <p:nvPr>
            <p:ph type="sldNum" sz="quarter" idx="12"/>
          </p:nvPr>
        </p:nvSpPr>
        <p:spPr/>
        <p:txBody>
          <a:bodyPr/>
          <a:lstStyle>
            <a:lvl1pPr>
              <a:defRPr>
                <a:cs typeface="Arial" pitchFamily="34" charset="0"/>
              </a:defRPr>
            </a:lvl1pPr>
          </a:lstStyle>
          <a:p>
            <a:pPr>
              <a:defRPr/>
            </a:pPr>
            <a:fld id="{DA1787BD-C91B-414F-A3B9-C9C9CADC1B28}" type="slidenum">
              <a:rPr lang="tr-TR"/>
              <a:pPr>
                <a:defRPr/>
              </a:pPr>
              <a:t>‹#›</a:t>
            </a:fld>
            <a:endParaRPr lang="tr-TR"/>
          </a:p>
        </p:txBody>
      </p:sp>
      <p:pic>
        <p:nvPicPr>
          <p:cNvPr id="5" name="Picture 3" descr="C:\Users\Bahar TUNCER\Desktop\Resim1.png"/>
          <p:cNvPicPr>
            <a:picLocks noChangeAspect="1" noChangeArrowheads="1"/>
          </p:cNvPicPr>
          <p:nvPr userDrawn="1"/>
        </p:nvPicPr>
        <p:blipFill>
          <a:blip r:embed="rId2" cstate="print"/>
          <a:srcRect/>
          <a:stretch>
            <a:fillRect/>
          </a:stretch>
        </p:blipFill>
        <p:spPr bwMode="auto">
          <a:xfrm>
            <a:off x="-47753" y="-47624"/>
            <a:ext cx="9207500" cy="7005017"/>
          </a:xfrm>
          <a:prstGeom prst="rect">
            <a:avLst/>
          </a:prstGeom>
          <a:noFill/>
          <a:ln w="9525">
            <a:noFill/>
            <a:miter lim="800000"/>
            <a:headEnd/>
            <a:tailEnd/>
          </a:ln>
        </p:spPr>
      </p:pic>
    </p:spTree>
    <p:extLst>
      <p:ext uri="{BB962C8B-B14F-4D97-AF65-F5344CB8AC3E}">
        <p14:creationId xmlns:p14="http://schemas.microsoft.com/office/powerpoint/2010/main" val="14710435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2"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A5516A98-3CD0-463F-B693-0C97E1C4CD75}" type="datetime1">
              <a:rPr lang="tr-TR" smtClean="0"/>
              <a:pPr>
                <a:defRPr/>
              </a:pPr>
              <a:t>6.1.2017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2EF62240-563E-4F9E-AF7D-49F7BDE2806E}" type="slidenum">
              <a:rPr lang="tr-TR"/>
              <a:pPr>
                <a:defRPr/>
              </a:pPr>
              <a:t>‹#›</a:t>
            </a:fld>
            <a:endParaRPr lang="tr-TR"/>
          </a:p>
        </p:txBody>
      </p:sp>
    </p:spTree>
    <p:extLst>
      <p:ext uri="{BB962C8B-B14F-4D97-AF65-F5344CB8AC3E}">
        <p14:creationId xmlns:p14="http://schemas.microsoft.com/office/powerpoint/2010/main" val="6081944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225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22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FFFFFF"/>
                </a:solidFill>
                <a:effectLst>
                  <a:outerShdw blurRad="38100" dist="38100" dir="2700000" algn="tl">
                    <a:srgbClr val="000000"/>
                  </a:outerShdw>
                </a:effectLst>
                <a:latin typeface="Arial" charset="0"/>
                <a:cs typeface="+mn-cs"/>
              </a:defRPr>
            </a:lvl1pPr>
          </a:lstStyle>
          <a:p>
            <a:pPr>
              <a:defRPr/>
            </a:pPr>
            <a:fld id="{AC7BF377-D377-4466-A860-D905CC319055}" type="datetime1">
              <a:rPr lang="tr-TR" smtClean="0"/>
              <a:pPr>
                <a:defRPr/>
              </a:pPr>
              <a:t>6.1.2017</a:t>
            </a:fld>
            <a:endParaRPr lang="tr-TR"/>
          </a:p>
        </p:txBody>
      </p:sp>
      <p:sp>
        <p:nvSpPr>
          <p:cNvPr id="322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FFFF"/>
                </a:solidFill>
                <a:effectLst>
                  <a:outerShdw blurRad="38100" dist="38100" dir="2700000" algn="tl">
                    <a:srgbClr val="000000"/>
                  </a:outerShdw>
                </a:effectLst>
                <a:latin typeface="Arial" charset="0"/>
                <a:cs typeface="+mn-cs"/>
              </a:defRPr>
            </a:lvl1pPr>
          </a:lstStyle>
          <a:p>
            <a:pPr>
              <a:defRPr/>
            </a:pPr>
            <a:endParaRPr lang="tr-TR"/>
          </a:p>
        </p:txBody>
      </p:sp>
      <p:sp>
        <p:nvSpPr>
          <p:cNvPr id="322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000000"/>
                  </a:outerShdw>
                </a:effectLst>
                <a:latin typeface="Arial" charset="0"/>
                <a:cs typeface="+mn-cs"/>
              </a:defRPr>
            </a:lvl1pPr>
          </a:lstStyle>
          <a:p>
            <a:pPr>
              <a:defRPr/>
            </a:pPr>
            <a:fld id="{64117F58-BED4-4509-A595-D73440808395}" type="slidenum">
              <a:rPr lang="tr-TR"/>
              <a:pPr>
                <a:defRPr/>
              </a:pPr>
              <a:t>‹#›</a:t>
            </a:fld>
            <a:endParaRPr lang="tr-TR"/>
          </a:p>
        </p:txBody>
      </p:sp>
    </p:spTree>
    <p:extLst>
      <p:ext uri="{BB962C8B-B14F-4D97-AF65-F5344CB8AC3E}">
        <p14:creationId xmlns:p14="http://schemas.microsoft.com/office/powerpoint/2010/main" val="2519050743"/>
      </p:ext>
    </p:extLst>
  </p:cSld>
  <p:clrMap bg1="dk2" tx1="lt1" bg2="dk1"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051"/>
          <p:cNvSpPr txBox="1">
            <a:spLocks noChangeArrowheads="1"/>
          </p:cNvSpPr>
          <p:nvPr/>
        </p:nvSpPr>
        <p:spPr bwMode="auto">
          <a:xfrm>
            <a:off x="5751513" y="2924175"/>
            <a:ext cx="2781300" cy="100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0"/>
              </a:spcBef>
              <a:buClrTx/>
              <a:buSzTx/>
              <a:buFontTx/>
              <a:buNone/>
            </a:pPr>
            <a:endParaRPr lang="tr-TR" altLang="tr-TR" sz="1400" b="1" dirty="0">
              <a:latin typeface="Arial" panose="020B0604020202020204" pitchFamily="34" charset="0"/>
            </a:endParaRPr>
          </a:p>
          <a:p>
            <a:pPr algn="ctr" eaLnBrk="1" hangingPunct="1">
              <a:spcBef>
                <a:spcPct val="0"/>
              </a:spcBef>
              <a:buClrTx/>
              <a:buSzTx/>
              <a:buFontTx/>
              <a:buNone/>
            </a:pPr>
            <a:r>
              <a:rPr lang="tr-TR" altLang="tr-TR" sz="1500" b="1" dirty="0" smtClean="0">
                <a:latin typeface="Segoe UI" panose="020B0502040204020203" pitchFamily="34" charset="0"/>
                <a:cs typeface="Segoe UI" panose="020B0502040204020203" pitchFamily="34" charset="0"/>
              </a:rPr>
              <a:t>ŞIRNAK</a:t>
            </a:r>
            <a:endParaRPr lang="tr-TR" altLang="tr-TR" sz="1500" b="1" dirty="0">
              <a:latin typeface="Segoe UI" panose="020B0502040204020203" pitchFamily="34" charset="0"/>
              <a:cs typeface="Segoe UI" panose="020B0502040204020203" pitchFamily="34" charset="0"/>
            </a:endParaRPr>
          </a:p>
          <a:p>
            <a:pPr algn="ctr" eaLnBrk="1" hangingPunct="1">
              <a:spcBef>
                <a:spcPct val="0"/>
              </a:spcBef>
              <a:buClrTx/>
              <a:buSzTx/>
              <a:buFontTx/>
              <a:buNone/>
            </a:pPr>
            <a:r>
              <a:rPr lang="tr-TR" altLang="tr-TR" sz="1500" b="1" dirty="0" smtClean="0">
                <a:latin typeface="Segoe UI" panose="020B0502040204020203" pitchFamily="34" charset="0"/>
                <a:cs typeface="Segoe UI" panose="020B0502040204020203" pitchFamily="34" charset="0"/>
              </a:rPr>
              <a:t>İL MİLLİ </a:t>
            </a:r>
            <a:r>
              <a:rPr lang="tr-TR" altLang="tr-TR" sz="1500" b="1" dirty="0">
                <a:latin typeface="Segoe UI" panose="020B0502040204020203" pitchFamily="34" charset="0"/>
                <a:cs typeface="Segoe UI" panose="020B0502040204020203" pitchFamily="34" charset="0"/>
              </a:rPr>
              <a:t>EĞİTİM MÜDÜRLÜĞÜ</a:t>
            </a:r>
          </a:p>
        </p:txBody>
      </p:sp>
      <p:sp>
        <p:nvSpPr>
          <p:cNvPr id="18435" name="Metin kutusu 1"/>
          <p:cNvSpPr txBox="1">
            <a:spLocks noChangeArrowheads="1"/>
          </p:cNvSpPr>
          <p:nvPr/>
        </p:nvSpPr>
        <p:spPr bwMode="auto">
          <a:xfrm>
            <a:off x="827088" y="4519613"/>
            <a:ext cx="8065392" cy="141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a:buNone/>
            </a:pPr>
            <a:r>
              <a:rPr lang="tr-TR" altLang="tr-TR" sz="2400" b="1" dirty="0">
                <a:cs typeface="Times New Roman" panose="02020603050405020304" pitchFamily="18" charset="0"/>
              </a:rPr>
              <a:t>EĞİTİM VE ÖĞRETİMDE YENİLİKÇİLİK ÖDÜLLERİ</a:t>
            </a:r>
          </a:p>
          <a:p>
            <a:pPr algn="ctr">
              <a:buNone/>
            </a:pPr>
            <a:r>
              <a:rPr lang="tr-TR" altLang="tr-TR" sz="2400" b="1" dirty="0">
                <a:cs typeface="Times New Roman" panose="02020603050405020304" pitchFamily="18" charset="0"/>
              </a:rPr>
              <a:t>RAPOR FORMATI</a:t>
            </a:r>
          </a:p>
          <a:p>
            <a:pPr algn="r" eaLnBrk="1" hangingPunct="1">
              <a:spcBef>
                <a:spcPct val="0"/>
              </a:spcBef>
              <a:buClrTx/>
              <a:buSzTx/>
              <a:buFontTx/>
              <a:buNone/>
            </a:pPr>
            <a:endParaRPr lang="tr-TR" altLang="tr-TR" sz="3300" b="1" dirty="0">
              <a:solidFill>
                <a:srgbClr val="FFFFFF"/>
              </a:solidFill>
              <a:latin typeface="Arial" panose="020B0604020202020204" pitchFamily="34" charset="0"/>
            </a:endParaRPr>
          </a:p>
        </p:txBody>
      </p:sp>
    </p:spTree>
    <p:extLst>
      <p:ext uri="{BB962C8B-B14F-4D97-AF65-F5344CB8AC3E}">
        <p14:creationId xmlns:p14="http://schemas.microsoft.com/office/powerpoint/2010/main" val="134233644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DİKKA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2080" y="2748879"/>
            <a:ext cx="3200400" cy="3200401"/>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sz="half" idx="1"/>
          </p:nvPr>
        </p:nvSpPr>
        <p:spPr>
          <a:xfrm>
            <a:off x="251520" y="2492896"/>
            <a:ext cx="8229600" cy="2232248"/>
          </a:xfrm>
        </p:spPr>
        <p:txBody>
          <a:bodyPr/>
          <a:lstStyle/>
          <a:p>
            <a:r>
              <a:rPr lang="tr-TR" dirty="0" smtClean="0"/>
              <a:t>Proje üyeleri, paydaşlar sürecin her aşamasına aktif olarak </a:t>
            </a:r>
            <a:r>
              <a:rPr lang="tr-TR" b="1" dirty="0" smtClean="0">
                <a:solidFill>
                  <a:srgbClr val="0070C0"/>
                </a:solidFill>
              </a:rPr>
              <a:t>katılmış</a:t>
            </a:r>
            <a:r>
              <a:rPr lang="tr-TR" dirty="0" smtClean="0"/>
              <a:t> mı?</a:t>
            </a:r>
          </a:p>
          <a:p>
            <a:endParaRPr lang="tr-TR" dirty="0" smtClean="0"/>
          </a:p>
          <a:p>
            <a:r>
              <a:rPr lang="tr-TR" dirty="0" smtClean="0"/>
              <a:t>Hedef kitle ile yeterli </a:t>
            </a:r>
            <a:r>
              <a:rPr lang="tr-TR" b="1" dirty="0" smtClean="0">
                <a:solidFill>
                  <a:srgbClr val="0070C0"/>
                </a:solidFill>
              </a:rPr>
              <a:t>iletişim</a:t>
            </a:r>
            <a:r>
              <a:rPr lang="tr-TR" dirty="0" smtClean="0"/>
              <a:t> sağlanmış mı?</a:t>
            </a:r>
          </a:p>
          <a:p>
            <a:endParaRPr lang="tr-TR" dirty="0" smtClean="0"/>
          </a:p>
          <a:p>
            <a:r>
              <a:rPr lang="tr-TR" dirty="0" smtClean="0"/>
              <a:t>Paydaş kapsamı </a:t>
            </a:r>
            <a:r>
              <a:rPr lang="tr-TR" b="1" dirty="0" smtClean="0">
                <a:solidFill>
                  <a:srgbClr val="0070C0"/>
                </a:solidFill>
              </a:rPr>
              <a:t>geniş</a:t>
            </a:r>
            <a:r>
              <a:rPr lang="tr-TR" dirty="0" smtClean="0"/>
              <a:t> tutulmuş mu?.</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10</a:t>
            </a:fld>
            <a:endParaRPr lang="tr-TR"/>
          </a:p>
        </p:txBody>
      </p:sp>
    </p:spTree>
    <p:extLst>
      <p:ext uri="{BB962C8B-B14F-4D97-AF65-F5344CB8AC3E}">
        <p14:creationId xmlns:p14="http://schemas.microsoft.com/office/powerpoint/2010/main" val="2779938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sp>
        <p:nvSpPr>
          <p:cNvPr id="3" name="İçerik Yer Tutucusu 2"/>
          <p:cNvSpPr>
            <a:spLocks noGrp="1"/>
          </p:cNvSpPr>
          <p:nvPr>
            <p:ph sz="half" idx="1"/>
          </p:nvPr>
        </p:nvSpPr>
        <p:spPr>
          <a:xfrm>
            <a:off x="457200" y="1196752"/>
            <a:ext cx="4038600" cy="5328592"/>
          </a:xfrm>
        </p:spPr>
        <p:txBody>
          <a:bodyPr/>
          <a:lstStyle/>
          <a:p>
            <a:r>
              <a:rPr lang="tr-TR" sz="2400" dirty="0"/>
              <a:t>Bu süreçte </a:t>
            </a:r>
            <a:r>
              <a:rPr lang="tr-TR" sz="2400" b="1" dirty="0">
                <a:solidFill>
                  <a:srgbClr val="FF0000"/>
                </a:solidFill>
              </a:rPr>
              <a:t>okul aile birliği  üyeleri ve velilerle  </a:t>
            </a:r>
            <a:r>
              <a:rPr lang="tr-TR" sz="2400" dirty="0"/>
              <a:t>sık sık bir araya gelinmiştir.  Yine  sene başında  yapılan  öğretmenler kurulu  toplantısında  bu konu masaya yatırılmıştır. </a:t>
            </a:r>
            <a:endParaRPr lang="tr-TR" sz="2400" dirty="0" smtClean="0"/>
          </a:p>
          <a:p>
            <a:r>
              <a:rPr lang="tr-TR" sz="2400" dirty="0"/>
              <a:t>Çalışma </a:t>
            </a:r>
            <a:r>
              <a:rPr lang="tr-TR" sz="2400" b="1" dirty="0">
                <a:solidFill>
                  <a:srgbClr val="FF0000"/>
                </a:solidFill>
              </a:rPr>
              <a:t>Web Yayın </a:t>
            </a:r>
            <a:r>
              <a:rPr lang="tr-TR" sz="2400" b="1" dirty="0" err="1">
                <a:solidFill>
                  <a:srgbClr val="FF0000"/>
                </a:solidFill>
              </a:rPr>
              <a:t>Yönergesi’ne</a:t>
            </a:r>
            <a:r>
              <a:rPr lang="tr-TR" sz="2400" b="1" dirty="0">
                <a:solidFill>
                  <a:srgbClr val="FF0000"/>
                </a:solidFill>
              </a:rPr>
              <a:t> göre </a:t>
            </a:r>
            <a:r>
              <a:rPr lang="tr-TR" sz="2400" dirty="0"/>
              <a:t>yapılmakta, interaktif ortamda ve haftanın 7 günü hizmet </a:t>
            </a:r>
            <a:r>
              <a:rPr lang="tr-TR" sz="2400" dirty="0" smtClean="0"/>
              <a:t>verilmektedir.</a:t>
            </a:r>
          </a:p>
        </p:txBody>
      </p:sp>
      <p:sp>
        <p:nvSpPr>
          <p:cNvPr id="4" name="İçerik Yer Tutucusu 3"/>
          <p:cNvSpPr>
            <a:spLocks noGrp="1"/>
          </p:cNvSpPr>
          <p:nvPr>
            <p:ph sz="half" idx="2"/>
          </p:nvPr>
        </p:nvSpPr>
        <p:spPr>
          <a:xfrm>
            <a:off x="4648200" y="1124744"/>
            <a:ext cx="4038600" cy="4895056"/>
          </a:xfrm>
        </p:spPr>
        <p:txBody>
          <a:bodyPr/>
          <a:lstStyle/>
          <a:p>
            <a:r>
              <a:rPr lang="tr-TR" sz="2000" dirty="0"/>
              <a:t>Çalışma, </a:t>
            </a:r>
            <a:r>
              <a:rPr lang="tr-TR" sz="2000" b="1" dirty="0">
                <a:solidFill>
                  <a:srgbClr val="FF0000"/>
                </a:solidFill>
              </a:rPr>
              <a:t>İl Milli Eğitim Müdür Yardımcısı Başkanlığında, Maarif Müfettişleri Başkanlığı, İlçe Milli Eğitim Müdürlükleri ve İl Takip ve Koordinasyon Ekibi ile birlikte </a:t>
            </a:r>
            <a:r>
              <a:rPr lang="tr-TR" sz="2000" dirty="0"/>
              <a:t>yürütülmektedir. İl Takip ve Koordinasyon Ekibinin hazırladığı çalışma takvimi doğrultusunda, ikişer kişilik ekiplerden oluşan İzleme, Değerlendirme ve Rehberlik Ekipleri ile okul ziyaretlerini gerçekleştirir ve gerekli bilgilendirme ve rehberlik çalışmalarını yaparak Optik Formları doldururlar.</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11</a:t>
            </a:fld>
            <a:endParaRPr lang="tr-TR"/>
          </a:p>
        </p:txBody>
      </p:sp>
    </p:spTree>
    <p:extLst>
      <p:ext uri="{BB962C8B-B14F-4D97-AF65-F5344CB8AC3E}">
        <p14:creationId xmlns:p14="http://schemas.microsoft.com/office/powerpoint/2010/main" val="2695705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600200"/>
            <a:ext cx="8363272" cy="4525963"/>
          </a:xfrm>
        </p:spPr>
        <p:txBody>
          <a:bodyPr/>
          <a:lstStyle/>
          <a:p>
            <a:r>
              <a:rPr lang="tr-TR" sz="2200" b="1" dirty="0"/>
              <a:t>Seçilecek yöntemler ve kullanılacak materyal </a:t>
            </a:r>
            <a:r>
              <a:rPr lang="tr-TR" sz="2200" b="1" dirty="0" smtClean="0"/>
              <a:t>projenin amaç ve kapsamına uygun seçilmelidir. </a:t>
            </a:r>
          </a:p>
          <a:p>
            <a:endParaRPr lang="tr-TR" sz="2200" b="1" dirty="0" smtClean="0"/>
          </a:p>
          <a:p>
            <a:r>
              <a:rPr lang="tr-TR" sz="2200" b="1" dirty="0" smtClean="0"/>
              <a:t>Yapılacak ölçümler, kurulacak </a:t>
            </a:r>
            <a:r>
              <a:rPr lang="tr-TR" sz="2200" b="1" dirty="0"/>
              <a:t>ilişkiler ayrıntılı biçimde anlatılmalıdır.  </a:t>
            </a:r>
            <a:endParaRPr lang="tr-TR" sz="2200" b="1" dirty="0" smtClean="0"/>
          </a:p>
          <a:p>
            <a:pPr marL="0" indent="0">
              <a:buNone/>
            </a:pPr>
            <a:endParaRPr lang="tr-TR" sz="2200" b="1" dirty="0"/>
          </a:p>
          <a:p>
            <a:r>
              <a:rPr lang="tr-TR" sz="2200" b="1" dirty="0"/>
              <a:t>Sonuçların nasıl analiz edileceği, kullanılacak istatistiksel yöntemler ile bağlantılı olarak açık ve net bir şekilde ortaya konmalıdır. </a:t>
            </a:r>
          </a:p>
          <a:p>
            <a:endParaRPr lang="tr-TR" dirty="0"/>
          </a:p>
        </p:txBody>
      </p:sp>
      <p:pic>
        <p:nvPicPr>
          <p:cNvPr id="7" name="Picture 6" descr="DİKKA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4725144"/>
            <a:ext cx="1946340" cy="1664097"/>
          </a:xfrm>
          <a:prstGeom prst="rect">
            <a:avLst/>
          </a:prstGeom>
          <a:noFill/>
          <a:extLst>
            <a:ext uri="{909E8E84-426E-40DD-AFC4-6F175D3DCCD1}">
              <a14:hiddenFill xmlns:a14="http://schemas.microsoft.com/office/drawing/2010/main">
                <a:solidFill>
                  <a:srgbClr val="FFFFFF"/>
                </a:solidFill>
              </a14:hiddenFill>
            </a:ext>
          </a:extLst>
        </p:spPr>
      </p:pic>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12</a:t>
            </a:fld>
            <a:endParaRPr lang="tr-TR" dirty="0"/>
          </a:p>
        </p:txBody>
      </p:sp>
    </p:spTree>
    <p:extLst>
      <p:ext uri="{BB962C8B-B14F-4D97-AF65-F5344CB8AC3E}">
        <p14:creationId xmlns:p14="http://schemas.microsoft.com/office/powerpoint/2010/main" val="2431691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a:xfrm>
            <a:off x="447328" y="1268760"/>
            <a:ext cx="4114800" cy="3384376"/>
          </a:xfrm>
        </p:spPr>
        <p:style>
          <a:lnRef idx="1">
            <a:schemeClr val="accent1"/>
          </a:lnRef>
          <a:fillRef idx="2">
            <a:schemeClr val="accent1"/>
          </a:fillRef>
          <a:effectRef idx="1">
            <a:schemeClr val="accent1"/>
          </a:effectRef>
          <a:fontRef idx="minor">
            <a:schemeClr val="dk1"/>
          </a:fontRef>
        </p:style>
        <p:txBody>
          <a:bodyPr/>
          <a:lstStyle/>
          <a:p>
            <a:r>
              <a:rPr lang="tr-TR" sz="2000" dirty="0" smtClean="0"/>
              <a:t>Program </a:t>
            </a:r>
            <a:r>
              <a:rPr lang="tr-TR" sz="2000" dirty="0"/>
              <a:t>uygulandıktan sonra aynı öğrenciler ile tekrar </a:t>
            </a:r>
            <a:r>
              <a:rPr lang="tr-TR" sz="2000" b="1" dirty="0">
                <a:solidFill>
                  <a:srgbClr val="FF0000"/>
                </a:solidFill>
              </a:rPr>
              <a:t>bireysel görüşmeler</a:t>
            </a:r>
            <a:r>
              <a:rPr lang="tr-TR" sz="2000" dirty="0"/>
              <a:t> yapılarak, programdan önce uygulanan </a:t>
            </a:r>
            <a:r>
              <a:rPr lang="tr-TR" sz="2000" b="1" dirty="0">
                <a:solidFill>
                  <a:srgbClr val="FF0000"/>
                </a:solidFill>
              </a:rPr>
              <a:t>anket</a:t>
            </a:r>
            <a:r>
              <a:rPr lang="tr-TR" sz="2000" dirty="0"/>
              <a:t> tekrar uygulanmıştır. Konu ile ilgili bilgiler ölçülmüş ve elde edilen veriler son test olarak kayıt </a:t>
            </a:r>
            <a:r>
              <a:rPr lang="tr-TR" sz="2000" dirty="0" smtClean="0"/>
              <a:t>edilmiştir.</a:t>
            </a:r>
          </a:p>
        </p:txBody>
      </p:sp>
      <p:sp>
        <p:nvSpPr>
          <p:cNvPr id="4" name="İçerik Yer Tutucusu 3"/>
          <p:cNvSpPr>
            <a:spLocks noGrp="1"/>
          </p:cNvSpPr>
          <p:nvPr>
            <p:ph sz="half" idx="2"/>
          </p:nvPr>
        </p:nvSpPr>
        <p:spPr>
          <a:xfrm>
            <a:off x="4648200" y="4157807"/>
            <a:ext cx="4038600" cy="1575449"/>
          </a:xfrm>
        </p:spPr>
        <p:style>
          <a:lnRef idx="2">
            <a:schemeClr val="accent4">
              <a:shade val="50000"/>
            </a:schemeClr>
          </a:lnRef>
          <a:fillRef idx="1">
            <a:schemeClr val="accent4"/>
          </a:fillRef>
          <a:effectRef idx="0">
            <a:schemeClr val="accent4"/>
          </a:effectRef>
          <a:fontRef idx="minor">
            <a:schemeClr val="lt1"/>
          </a:fontRef>
        </p:style>
        <p:txBody>
          <a:bodyPr/>
          <a:lstStyle/>
          <a:p>
            <a:r>
              <a:rPr lang="tr-TR" sz="2000" dirty="0" smtClean="0"/>
              <a:t>Çalışmadaki </a:t>
            </a:r>
            <a:r>
              <a:rPr lang="tr-TR" sz="2000" dirty="0"/>
              <a:t>görev dağılımı; 11.Sınıf Alan öğrencileri alan şefleri, öğretmenleri, okul rehber öğretmeni ve okul idaresi.</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13</a:t>
            </a:fld>
            <a:endParaRPr lang="tr-TR"/>
          </a:p>
        </p:txBody>
      </p:sp>
      <p:sp>
        <p:nvSpPr>
          <p:cNvPr id="7" name="Dikdörtgen 6"/>
          <p:cNvSpPr/>
          <p:nvPr/>
        </p:nvSpPr>
        <p:spPr>
          <a:xfrm>
            <a:off x="468313" y="4725144"/>
            <a:ext cx="4093815"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eaLnBrk="0" hangingPunct="0">
              <a:spcBef>
                <a:spcPct val="20000"/>
              </a:spcBef>
              <a:buFont typeface="Arial" charset="0"/>
              <a:buChar char="•"/>
            </a:pPr>
            <a:r>
              <a:rPr lang="tr-TR" sz="2000" dirty="0">
                <a:solidFill>
                  <a:prstClr val="black"/>
                </a:solidFill>
                <a:latin typeface="Calibri"/>
                <a:cs typeface="+mn-cs"/>
              </a:rPr>
              <a:t>Çalışma kapsamında; Stratejik plan ve Öz değerlendirmeyi hazırlarken </a:t>
            </a:r>
            <a:r>
              <a:rPr lang="tr-TR" sz="2000" b="1" dirty="0" err="1">
                <a:solidFill>
                  <a:srgbClr val="FF0000"/>
                </a:solidFill>
                <a:latin typeface="Calibri"/>
                <a:cs typeface="+mn-cs"/>
              </a:rPr>
              <a:t>Anketmatik</a:t>
            </a:r>
            <a:r>
              <a:rPr lang="tr-TR" sz="2000" b="1" dirty="0">
                <a:solidFill>
                  <a:srgbClr val="FF0000"/>
                </a:solidFill>
                <a:latin typeface="Calibri"/>
                <a:cs typeface="+mn-cs"/>
              </a:rPr>
              <a:t> Programı,  </a:t>
            </a:r>
          </a:p>
        </p:txBody>
      </p:sp>
      <p:sp>
        <p:nvSpPr>
          <p:cNvPr id="8" name="Dikdörtgen 7"/>
          <p:cNvSpPr/>
          <p:nvPr/>
        </p:nvSpPr>
        <p:spPr>
          <a:xfrm>
            <a:off x="4658858" y="1268760"/>
            <a:ext cx="4039057"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tr-TR" dirty="0"/>
              <a:t>Çalışmalarımıza başlamadan önce okulumuzda alınacak kararlarla ilgili toplantıya paydaşları temsilen kimlerin katılacağı gönüllülük esasına göre </a:t>
            </a:r>
            <a:r>
              <a:rPr lang="tr-TR" b="1" dirty="0">
                <a:solidFill>
                  <a:srgbClr val="FF0000"/>
                </a:solidFill>
              </a:rPr>
              <a:t>seçimle</a:t>
            </a:r>
            <a:r>
              <a:rPr lang="tr-TR" dirty="0"/>
              <a:t> belirlenmiştir. </a:t>
            </a:r>
          </a:p>
        </p:txBody>
      </p:sp>
      <p:sp>
        <p:nvSpPr>
          <p:cNvPr id="9" name="Dikdörtgen 8"/>
          <p:cNvSpPr/>
          <p:nvPr/>
        </p:nvSpPr>
        <p:spPr>
          <a:xfrm>
            <a:off x="4648202" y="2852936"/>
            <a:ext cx="4049713" cy="1200329"/>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tr-TR" dirty="0"/>
              <a:t>Araştırma evremizi okulumuz öğrencileri oluşturmaktadır. Örneklem olarak 12. Sınıf öğrencileri belirlenmiştir</a:t>
            </a:r>
          </a:p>
        </p:txBody>
      </p:sp>
    </p:spTree>
    <p:extLst>
      <p:ext uri="{BB962C8B-B14F-4D97-AF65-F5344CB8AC3E}">
        <p14:creationId xmlns:p14="http://schemas.microsoft.com/office/powerpoint/2010/main" val="53589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smtClean="0"/>
              <a:t>5. Uygulama</a:t>
            </a:r>
            <a:endParaRPr lang="tr-TR" sz="3200" dirty="0"/>
          </a:p>
        </p:txBody>
      </p:sp>
      <p:sp>
        <p:nvSpPr>
          <p:cNvPr id="3" name="İçerik Yer Tutucusu 2"/>
          <p:cNvSpPr>
            <a:spLocks noGrp="1"/>
          </p:cNvSpPr>
          <p:nvPr>
            <p:ph sz="half" idx="2"/>
          </p:nvPr>
        </p:nvSpPr>
        <p:spPr>
          <a:xfrm>
            <a:off x="457200" y="2606924"/>
            <a:ext cx="8147248" cy="2478260"/>
          </a:xfrm>
          <a:noFill/>
          <a:ln>
            <a:noFill/>
          </a:ln>
        </p:spPr>
        <p:style>
          <a:lnRef idx="2">
            <a:schemeClr val="dk1"/>
          </a:lnRef>
          <a:fillRef idx="1">
            <a:schemeClr val="lt1"/>
          </a:fillRef>
          <a:effectRef idx="0">
            <a:schemeClr val="dk1"/>
          </a:effectRef>
          <a:fontRef idx="minor">
            <a:schemeClr val="dk1"/>
          </a:fontRef>
        </p:style>
        <p:txBody>
          <a:bodyPr/>
          <a:lstStyle/>
          <a:p>
            <a:pPr marL="0" indent="0" algn="just">
              <a:buNone/>
            </a:pPr>
            <a:r>
              <a:rPr lang="tr-TR" sz="2800" dirty="0" smtClean="0">
                <a:effectLst/>
              </a:rPr>
              <a:t>Gerçekleştirilen </a:t>
            </a:r>
            <a:r>
              <a:rPr lang="tr-TR" sz="2800" dirty="0">
                <a:effectLst/>
              </a:rPr>
              <a:t>uygulamalar akıcı bir anlatımla, çalışma planına uygun biçimde kronolojik olarak açıklanacaktır. </a:t>
            </a:r>
            <a:endParaRPr lang="tr-TR" sz="2800" dirty="0" smtClean="0">
              <a:effectLst/>
            </a:endParaRPr>
          </a:p>
          <a:p>
            <a:pPr marL="0" indent="0" algn="l">
              <a:buNone/>
            </a:pPr>
            <a:endParaRPr lang="tr-TR" sz="3600" dirty="0">
              <a:effectLst/>
            </a:endParaRPr>
          </a:p>
          <a:p>
            <a:pPr marL="0" indent="0">
              <a:buNone/>
            </a:pPr>
            <a:endParaRPr lang="tr-TR" sz="36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14</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smtClean="0"/>
              <a:t>5.1. Çalışmanın uygulanması</a:t>
            </a:r>
            <a:endParaRPr lang="tr-TR" sz="3200" dirty="0"/>
          </a:p>
        </p:txBody>
      </p:sp>
    </p:spTree>
    <p:extLst>
      <p:ext uri="{BB962C8B-B14F-4D97-AF65-F5344CB8AC3E}">
        <p14:creationId xmlns:p14="http://schemas.microsoft.com/office/powerpoint/2010/main" val="2036169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graphicFrame>
        <p:nvGraphicFramePr>
          <p:cNvPr id="7" name="İçerik Yer Tutucusu 6"/>
          <p:cNvGraphicFramePr>
            <a:graphicFrameLocks noGrp="1"/>
          </p:cNvGraphicFramePr>
          <p:nvPr>
            <p:ph sz="half" idx="1"/>
            <p:extLst/>
          </p:nvPr>
        </p:nvGraphicFramePr>
        <p:xfrm>
          <a:off x="457200" y="1600201"/>
          <a:ext cx="8218488" cy="1962468"/>
        </p:xfrm>
        <a:graphic>
          <a:graphicData uri="http://schemas.openxmlformats.org/drawingml/2006/table">
            <a:tbl>
              <a:tblPr firstRow="1" bandRow="1">
                <a:tableStyleId>{5C22544A-7EE6-4342-B048-85BDC9FD1C3A}</a:tableStyleId>
              </a:tblPr>
              <a:tblGrid>
                <a:gridCol w="4109244"/>
                <a:gridCol w="4109244"/>
              </a:tblGrid>
              <a:tr h="370840">
                <a:tc>
                  <a:txBody>
                    <a:bodyPr/>
                    <a:lstStyle/>
                    <a:p>
                      <a:r>
                        <a:rPr lang="tr-TR" sz="1800" dirty="0" smtClean="0"/>
                        <a:t>AMAÇ /HEDEF</a:t>
                      </a:r>
                      <a:endParaRPr lang="tr-TR" sz="1800" dirty="0"/>
                    </a:p>
                  </a:txBody>
                  <a:tcPr/>
                </a:tc>
                <a:tc>
                  <a:txBody>
                    <a:bodyPr/>
                    <a:lstStyle/>
                    <a:p>
                      <a:r>
                        <a:rPr lang="tr-TR" sz="1800" dirty="0" smtClean="0"/>
                        <a:t>ULAŞMA DÜZEYİ</a:t>
                      </a:r>
                      <a:endParaRPr lang="tr-TR" sz="1800" dirty="0"/>
                    </a:p>
                  </a:txBody>
                  <a:tcPr/>
                </a:tc>
              </a:tr>
              <a:tr h="1591628">
                <a:tc>
                  <a:txBody>
                    <a:bodyPr/>
                    <a:lstStyle/>
                    <a:p>
                      <a:pPr marL="285750" indent="-285750">
                        <a:buFont typeface="Arial" panose="020B0604020202020204" pitchFamily="34" charset="0"/>
                        <a:buChar char="•"/>
                      </a:pPr>
                      <a:r>
                        <a:rPr lang="tr-TR" sz="1400" dirty="0" smtClean="0"/>
                        <a:t>Veri tabanının hazırlanması,</a:t>
                      </a:r>
                    </a:p>
                    <a:p>
                      <a:pPr marL="285750" indent="-285750">
                        <a:buFont typeface="Arial" panose="020B0604020202020204" pitchFamily="34" charset="0"/>
                        <a:buChar char="•"/>
                      </a:pPr>
                      <a:r>
                        <a:rPr lang="tr-TR" sz="1400" dirty="0" smtClean="0"/>
                        <a:t>Komisyonlarının belirlenmesi,</a:t>
                      </a:r>
                    </a:p>
                    <a:p>
                      <a:pPr marL="285750" indent="-285750">
                        <a:buFont typeface="Arial" panose="020B0604020202020204" pitchFamily="34" charset="0"/>
                        <a:buChar char="•"/>
                      </a:pPr>
                      <a:r>
                        <a:rPr lang="tr-TR" sz="1400" dirty="0" smtClean="0"/>
                        <a:t>Aylık komisyon toplantılarının gerçekleştirilmesi,</a:t>
                      </a:r>
                    </a:p>
                    <a:p>
                      <a:pPr marL="285750" indent="-285750">
                        <a:buFont typeface="Arial" panose="020B0604020202020204" pitchFamily="34" charset="0"/>
                        <a:buChar char="•"/>
                      </a:pPr>
                      <a:r>
                        <a:rPr lang="tr-TR" sz="1400" dirty="0" smtClean="0"/>
                        <a:t>Okul Karnelerinin hazırlanması,</a:t>
                      </a:r>
                      <a:endParaRPr lang="tr-TR" sz="1400" dirty="0"/>
                    </a:p>
                  </a:txBody>
                  <a:tcPr/>
                </a:tc>
                <a:tc>
                  <a:txBody>
                    <a:bodyPr/>
                    <a:lstStyle/>
                    <a:p>
                      <a:pPr marL="285750" indent="-285750">
                        <a:buFont typeface="Arial" panose="020B0604020202020204" pitchFamily="34" charset="0"/>
                        <a:buChar char="•"/>
                      </a:pPr>
                      <a:r>
                        <a:rPr lang="tr-TR" sz="1400" dirty="0" smtClean="0"/>
                        <a:t>Okullarımızın tamamı vizyon belgesini hazırlamış ve müdürlüğümüze sunmuştur. </a:t>
                      </a:r>
                    </a:p>
                    <a:p>
                      <a:pPr marL="285750" indent="-285750">
                        <a:buFont typeface="Arial" panose="020B0604020202020204" pitchFamily="34" charset="0"/>
                        <a:buChar char="•"/>
                      </a:pPr>
                      <a:r>
                        <a:rPr lang="tr-TR" sz="1400" dirty="0" smtClean="0"/>
                        <a:t>Komisyonlar kurulmuş ve komisyonların tamamı ayda en az bir defa toplanmaktadır. </a:t>
                      </a:r>
                    </a:p>
                    <a:p>
                      <a:pPr marL="285750" indent="-285750">
                        <a:buFont typeface="Arial" panose="020B0604020202020204" pitchFamily="34" charset="0"/>
                        <a:buChar char="•"/>
                      </a:pPr>
                      <a:r>
                        <a:rPr lang="tr-TR" sz="1400" dirty="0" smtClean="0"/>
                        <a:t>Sunulan vizyon belgelerinde bir önceki yılla göre hedefler %20 yükseltilmiştir. </a:t>
                      </a:r>
                      <a:endParaRPr lang="tr-TR" sz="1400" dirty="0"/>
                    </a:p>
                  </a:txBody>
                  <a:tcPr/>
                </a:tc>
              </a:tr>
            </a:tbl>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15</a:t>
            </a:fld>
            <a:endParaRPr lang="tr-TR"/>
          </a:p>
        </p:txBody>
      </p:sp>
      <p:graphicFrame>
        <p:nvGraphicFramePr>
          <p:cNvPr id="8" name="İçerik Yer Tutucusu 6"/>
          <p:cNvGraphicFramePr>
            <a:graphicFrameLocks noGrp="1"/>
          </p:cNvGraphicFramePr>
          <p:nvPr>
            <p:ph sz="half" idx="1"/>
            <p:extLst/>
          </p:nvPr>
        </p:nvGraphicFramePr>
        <p:xfrm>
          <a:off x="395536" y="4005064"/>
          <a:ext cx="8218488" cy="1962468"/>
        </p:xfrm>
        <a:graphic>
          <a:graphicData uri="http://schemas.openxmlformats.org/drawingml/2006/table">
            <a:tbl>
              <a:tblPr firstRow="1" bandRow="1">
                <a:tableStyleId>{5C22544A-7EE6-4342-B048-85BDC9FD1C3A}</a:tableStyleId>
              </a:tblPr>
              <a:tblGrid>
                <a:gridCol w="4109244"/>
                <a:gridCol w="4109244"/>
              </a:tblGrid>
              <a:tr h="370840">
                <a:tc>
                  <a:txBody>
                    <a:bodyPr/>
                    <a:lstStyle/>
                    <a:p>
                      <a:r>
                        <a:rPr lang="tr-TR" sz="1800" dirty="0" smtClean="0"/>
                        <a:t>AMAÇ /HEDEF</a:t>
                      </a:r>
                      <a:endParaRPr lang="tr-TR" sz="1800" dirty="0"/>
                    </a:p>
                  </a:txBody>
                  <a:tcPr/>
                </a:tc>
                <a:tc>
                  <a:txBody>
                    <a:bodyPr/>
                    <a:lstStyle/>
                    <a:p>
                      <a:r>
                        <a:rPr lang="tr-TR" sz="1800" dirty="0" smtClean="0"/>
                        <a:t>ULAŞMA DÜZEYİ</a:t>
                      </a:r>
                      <a:endParaRPr lang="tr-TR" sz="1800" dirty="0"/>
                    </a:p>
                  </a:txBody>
                  <a:tcPr/>
                </a:tc>
              </a:tr>
              <a:tr h="1591628">
                <a:tc>
                  <a:txBody>
                    <a:bodyPr/>
                    <a:lstStyle/>
                    <a:p>
                      <a:pPr marL="285750" indent="-285750">
                        <a:buFont typeface="Arial" panose="020B0604020202020204" pitchFamily="34" charset="0"/>
                        <a:buChar char="•"/>
                      </a:pPr>
                      <a:r>
                        <a:rPr lang="tr-TR" sz="1400" dirty="0" smtClean="0"/>
                        <a:t>Çalışma kapsamında ulaşılmak istenen hedef, Bütün öğrencilerimizin web 2.0 araçları kullanarak özgün ve kaliteli çalışmalar yapabilmesi, öğretmenlerimizin mesleki anlamda kendilerini geliştirmesi, velilerimizi etkin bir şekilde eğitim öğretime dahil etmek.</a:t>
                      </a:r>
                      <a:endParaRPr lang="tr-TR" sz="1400" dirty="0"/>
                    </a:p>
                  </a:txBody>
                  <a:tcPr/>
                </a:tc>
                <a:tc>
                  <a:txBody>
                    <a:bodyPr/>
                    <a:lstStyle/>
                    <a:p>
                      <a:pPr marL="285750" indent="-285750">
                        <a:buFont typeface="Arial" panose="020B0604020202020204" pitchFamily="34" charset="0"/>
                        <a:buChar char="•"/>
                      </a:pPr>
                      <a:r>
                        <a:rPr lang="tr-TR" sz="1400" dirty="0" smtClean="0"/>
                        <a:t>Velilerimiz öğrencilerinin yaptığı çalışmalardan gururlanmışlar ve evlerinde öğrencilerini bilgisayar başında oyun oynarken değil de ders çalışırken gördükleri dile getirmişlerdir.	</a:t>
                      </a:r>
                      <a:endParaRPr lang="tr-TR" sz="1400" dirty="0"/>
                    </a:p>
                  </a:txBody>
                  <a:tcPr/>
                </a:tc>
              </a:tr>
            </a:tbl>
          </a:graphicData>
        </a:graphic>
      </p:graphicFrame>
    </p:spTree>
    <p:extLst>
      <p:ext uri="{BB962C8B-B14F-4D97-AF65-F5344CB8AC3E}">
        <p14:creationId xmlns:p14="http://schemas.microsoft.com/office/powerpoint/2010/main" val="87755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smtClean="0"/>
              <a:t>5. Uygulama</a:t>
            </a:r>
            <a:endParaRPr lang="tr-TR" sz="3200" dirty="0"/>
          </a:p>
        </p:txBody>
      </p:sp>
      <p:sp>
        <p:nvSpPr>
          <p:cNvPr id="3" name="İçerik Yer Tutucusu 2"/>
          <p:cNvSpPr>
            <a:spLocks noGrp="1"/>
          </p:cNvSpPr>
          <p:nvPr>
            <p:ph sz="half" idx="2"/>
          </p:nvPr>
        </p:nvSpPr>
        <p:spPr>
          <a:xfrm>
            <a:off x="395536" y="2534916"/>
            <a:ext cx="8229600" cy="2190228"/>
          </a:xfrm>
          <a:noFill/>
          <a:ln>
            <a:noFill/>
          </a:ln>
        </p:spPr>
        <p:style>
          <a:lnRef idx="2">
            <a:schemeClr val="dk1"/>
          </a:lnRef>
          <a:fillRef idx="1">
            <a:schemeClr val="lt1"/>
          </a:fillRef>
          <a:effectRef idx="0">
            <a:schemeClr val="dk1"/>
          </a:effectRef>
          <a:fontRef idx="minor">
            <a:schemeClr val="dk1"/>
          </a:fontRef>
        </p:style>
        <p:txBody>
          <a:bodyPr/>
          <a:lstStyle/>
          <a:p>
            <a:pPr algn="just">
              <a:buNone/>
            </a:pPr>
            <a:r>
              <a:rPr lang="tr-TR" sz="2800" dirty="0" smtClean="0">
                <a:effectLst/>
              </a:rPr>
              <a:t>      Uygulamanın nasıl izlendiği ve değerlendirildiği ve izleme-değerlendirme sonuçlarından nasıl yararlanıldığı </a:t>
            </a:r>
          </a:p>
          <a:p>
            <a:pPr marL="0" indent="0" algn="l">
              <a:buNone/>
            </a:pPr>
            <a:endParaRPr lang="tr-TR" sz="4000" dirty="0">
              <a:effectLst/>
            </a:endParaRPr>
          </a:p>
          <a:p>
            <a:pPr marL="0" indent="0">
              <a:buNone/>
            </a:pPr>
            <a:endParaRPr lang="tr-TR" sz="40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16</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smtClean="0"/>
              <a:t>5.2. İzleme ve değerlendirme</a:t>
            </a:r>
            <a:endParaRPr lang="tr-TR" sz="3200" dirty="0"/>
          </a:p>
        </p:txBody>
      </p:sp>
    </p:spTree>
    <p:extLst>
      <p:ext uri="{BB962C8B-B14F-4D97-AF65-F5344CB8AC3E}">
        <p14:creationId xmlns:p14="http://schemas.microsoft.com/office/powerpoint/2010/main" val="2036169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graphicFrame>
        <p:nvGraphicFramePr>
          <p:cNvPr id="7" name="İçerik Yer Tutucusu 6"/>
          <p:cNvGraphicFramePr>
            <a:graphicFrameLocks noGrp="1"/>
          </p:cNvGraphicFramePr>
          <p:nvPr>
            <p:ph sz="half" idx="1"/>
            <p:extLst>
              <p:ext uri="{D42A27DB-BD31-4B8C-83A1-F6EECF244321}">
                <p14:modId xmlns:p14="http://schemas.microsoft.com/office/powerpoint/2010/main" val="1658003414"/>
              </p:ext>
            </p:extLst>
          </p:nvPr>
        </p:nvGraphicFramePr>
        <p:xfrm>
          <a:off x="251522" y="1340769"/>
          <a:ext cx="8640959" cy="3680460"/>
        </p:xfrm>
        <a:graphic>
          <a:graphicData uri="http://schemas.openxmlformats.org/drawingml/2006/table">
            <a:tbl>
              <a:tblPr>
                <a:tableStyleId>{5C22544A-7EE6-4342-B048-85BDC9FD1C3A}</a:tableStyleId>
              </a:tblPr>
              <a:tblGrid>
                <a:gridCol w="1496095"/>
                <a:gridCol w="1025364"/>
                <a:gridCol w="1180801"/>
                <a:gridCol w="1150774"/>
                <a:gridCol w="1808736"/>
                <a:gridCol w="1979189"/>
              </a:tblGrid>
              <a:tr h="971372">
                <a:tc>
                  <a:txBody>
                    <a:bodyPr/>
                    <a:lstStyle/>
                    <a:p>
                      <a:pPr algn="l">
                        <a:lnSpc>
                          <a:spcPct val="115000"/>
                        </a:lnSpc>
                        <a:spcAft>
                          <a:spcPts val="1000"/>
                        </a:spcAft>
                      </a:pPr>
                      <a:r>
                        <a:rPr lang="tr-TR" sz="1400" dirty="0">
                          <a:effectLst/>
                        </a:rPr>
                        <a:t>1.Fıkra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    2005</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Demirhan YILMAZ</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Ünite ve konu sonlarına koyulan fıkralarla, unutma engellendi.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Öğrencilerde olumlu değişmeler oldu.Yazılılarda % 75 düzelme oldu.</a:t>
                      </a:r>
                      <a:endParaRPr lang="tr-TR" sz="1400">
                        <a:effectLst/>
                        <a:latin typeface="Calibri"/>
                        <a:ea typeface="Calibri"/>
                        <a:cs typeface="Times New Roman"/>
                      </a:endParaRPr>
                    </a:p>
                  </a:txBody>
                  <a:tcPr marL="28894" marR="28894" marT="0" marB="0"/>
                </a:tc>
              </a:tr>
              <a:tr h="1464291">
                <a:tc>
                  <a:txBody>
                    <a:bodyPr/>
                    <a:lstStyle/>
                    <a:p>
                      <a:pPr algn="l">
                        <a:lnSpc>
                          <a:spcPct val="115000"/>
                        </a:lnSpc>
                        <a:spcAft>
                          <a:spcPts val="1000"/>
                        </a:spcAft>
                      </a:pPr>
                      <a:r>
                        <a:rPr lang="tr-TR" sz="1400" dirty="0">
                          <a:effectLst/>
                        </a:rPr>
                        <a:t>2.Müze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2005-2006 Eğitim-Öğretim Yılı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Uygulamalı tarih öğretimi ile; müzede anımsama ve dokunma ile konular daha iyi anlaşılmaya başlandı.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Öğrenciler tarihe dokunmaya </a:t>
                      </a:r>
                      <a:r>
                        <a:rPr lang="tr-TR" sz="1400" dirty="0" smtClean="0">
                          <a:effectLst/>
                        </a:rPr>
                        <a:t>başladılar. Zamanda </a:t>
                      </a:r>
                      <a:r>
                        <a:rPr lang="tr-TR" sz="1400" dirty="0">
                          <a:effectLst/>
                        </a:rPr>
                        <a:t>yolculuk yaparak geçmişi unutmamak üzere öğrendiler.</a:t>
                      </a:r>
                      <a:endParaRPr lang="tr-TR" sz="1400" dirty="0">
                        <a:effectLst/>
                        <a:latin typeface="Calibri"/>
                        <a:ea typeface="Calibri"/>
                        <a:cs typeface="Times New Roman"/>
                      </a:endParaRPr>
                    </a:p>
                  </a:txBody>
                  <a:tcPr marL="28894" marR="28894" marT="0" marB="0"/>
                </a:tc>
              </a:tr>
              <a:tr h="1226820">
                <a:tc>
                  <a:txBody>
                    <a:bodyPr/>
                    <a:lstStyle/>
                    <a:p>
                      <a:pPr algn="l">
                        <a:lnSpc>
                          <a:spcPct val="115000"/>
                        </a:lnSpc>
                        <a:spcAft>
                          <a:spcPts val="1000"/>
                        </a:spcAft>
                      </a:pPr>
                      <a:r>
                        <a:rPr lang="tr-TR" sz="1400">
                          <a:effectLst/>
                        </a:rPr>
                        <a:t>3.Minyatürlerle Tarih Öğretimi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2006-2007 Eğitim-Öğretim Yılı</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Yapmış oldukları maketler ve tarihi kimlikler ile ilgili en küçük özellikleri bile hatırlama gerçekleşti.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Etkinliklerle ve uygulamalı eğitim ile öğrencilerimiz  tarihi daha çok sevdi.</a:t>
                      </a:r>
                      <a:endParaRPr lang="tr-TR" sz="1400" dirty="0">
                        <a:effectLst/>
                        <a:latin typeface="Calibri"/>
                        <a:ea typeface="Calibri"/>
                        <a:cs typeface="Times New Roman"/>
                      </a:endParaRPr>
                    </a:p>
                  </a:txBody>
                  <a:tcPr marL="28894" marR="28894" marT="0" marB="0"/>
                </a:tc>
              </a:tr>
            </a:tbl>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17</a:t>
            </a:fld>
            <a:endParaRPr lang="tr-TR"/>
          </a:p>
        </p:txBody>
      </p:sp>
      <p:sp>
        <p:nvSpPr>
          <p:cNvPr id="8" name="Metin kutusu 7"/>
          <p:cNvSpPr txBox="1"/>
          <p:nvPr/>
        </p:nvSpPr>
        <p:spPr>
          <a:xfrm>
            <a:off x="251520" y="5157192"/>
            <a:ext cx="8640960"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tr-TR" dirty="0"/>
              <a:t>800 öğrencinin yapılan analizlerinde </a:t>
            </a:r>
            <a:r>
              <a:rPr lang="tr-TR" dirty="0" err="1"/>
              <a:t>fene</a:t>
            </a:r>
            <a:r>
              <a:rPr lang="tr-TR" dirty="0"/>
              <a:t> karşı ilgilerinin % 90 arttığı görüldü. Etkinliklerle ilgili hazırlanmış test sorularıyla yapılan ön ve son test analizlerinde 800 öğrencinin akademik olarak başarılarının % 85 arttığı görüldü. </a:t>
            </a:r>
          </a:p>
        </p:txBody>
      </p:sp>
    </p:spTree>
    <p:extLst>
      <p:ext uri="{BB962C8B-B14F-4D97-AF65-F5344CB8AC3E}">
        <p14:creationId xmlns:p14="http://schemas.microsoft.com/office/powerpoint/2010/main" val="2858332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 Sonuçlar</a:t>
            </a:r>
          </a:p>
        </p:txBody>
      </p:sp>
      <p:sp>
        <p:nvSpPr>
          <p:cNvPr id="4" name="İçerik Yer Tutucusu 3"/>
          <p:cNvSpPr>
            <a:spLocks noGrp="1"/>
          </p:cNvSpPr>
          <p:nvPr>
            <p:ph sz="half" idx="2"/>
          </p:nvPr>
        </p:nvSpPr>
        <p:spPr>
          <a:xfrm>
            <a:off x="611560" y="1340768"/>
            <a:ext cx="8219256" cy="864096"/>
          </a:xfrm>
          <a:solidFill>
            <a:srgbClr val="FF0000"/>
          </a:solidFill>
        </p:spPr>
        <p:txBody>
          <a:bodyPr/>
          <a:lstStyle/>
          <a:p>
            <a:pPr marL="0" indent="0">
              <a:buNone/>
            </a:pPr>
            <a:r>
              <a:rPr lang="tr-TR" i="1" dirty="0">
                <a:effectLst/>
              </a:rPr>
              <a:t>6.1.Paydaşlara sağlanan katkılar, amaç ve hedeflere ulaşma düzeyi</a:t>
            </a:r>
          </a:p>
        </p:txBody>
      </p:sp>
      <p:sp>
        <p:nvSpPr>
          <p:cNvPr id="7" name="Slayt Numarası Yer Tutucusu 6"/>
          <p:cNvSpPr>
            <a:spLocks noGrp="1"/>
          </p:cNvSpPr>
          <p:nvPr>
            <p:ph type="sldNum" sz="quarter" idx="12"/>
          </p:nvPr>
        </p:nvSpPr>
        <p:spPr/>
        <p:txBody>
          <a:bodyPr/>
          <a:lstStyle/>
          <a:p>
            <a:pPr>
              <a:defRPr/>
            </a:pPr>
            <a:fld id="{22BFCD81-8A61-4B9A-895C-BC5EE3351209}" type="slidenum">
              <a:rPr lang="tr-TR" smtClean="0"/>
              <a:pPr>
                <a:defRPr/>
              </a:pPr>
              <a:t>18</a:t>
            </a:fld>
            <a:endParaRPr lang="tr-TR"/>
          </a:p>
        </p:txBody>
      </p:sp>
      <p:sp>
        <p:nvSpPr>
          <p:cNvPr id="14" name="13 Metin kutusu"/>
          <p:cNvSpPr txBox="1"/>
          <p:nvPr/>
        </p:nvSpPr>
        <p:spPr>
          <a:xfrm>
            <a:off x="611560" y="2492896"/>
            <a:ext cx="8208912" cy="3170099"/>
          </a:xfrm>
          <a:prstGeom prst="rect">
            <a:avLst/>
          </a:prstGeom>
          <a:noFill/>
        </p:spPr>
        <p:txBody>
          <a:bodyPr wrap="square" rtlCol="0">
            <a:spAutoFit/>
          </a:bodyPr>
          <a:lstStyle/>
          <a:p>
            <a:pPr algn="just"/>
            <a:r>
              <a:rPr lang="tr-TR" sz="2000" dirty="0" smtClean="0">
                <a:solidFill>
                  <a:schemeClr val="bg2"/>
                </a:solidFill>
              </a:rPr>
              <a:t>	Öğrenci, öğretmen, veli, idareci ve diğer paydaşlara sağlanan katkı ve faydalardan bahsedilecektir.  </a:t>
            </a:r>
          </a:p>
          <a:p>
            <a:pPr algn="just"/>
            <a:r>
              <a:rPr lang="tr-TR" sz="2000" dirty="0">
                <a:solidFill>
                  <a:schemeClr val="bg2"/>
                </a:solidFill>
              </a:rPr>
              <a:t>	</a:t>
            </a:r>
            <a:r>
              <a:rPr lang="tr-TR" sz="2000" dirty="0" smtClean="0">
                <a:solidFill>
                  <a:schemeClr val="bg2"/>
                </a:solidFill>
              </a:rPr>
              <a:t>Sayısal verilerden yararlanılmalı ve somut ifadeler kullanılmalıdır. </a:t>
            </a:r>
          </a:p>
          <a:p>
            <a:pPr algn="just"/>
            <a:r>
              <a:rPr lang="tr-TR" sz="2000" dirty="0">
                <a:solidFill>
                  <a:schemeClr val="bg2"/>
                </a:solidFill>
              </a:rPr>
              <a:t>	</a:t>
            </a:r>
            <a:r>
              <a:rPr lang="tr-TR" sz="2000" dirty="0" smtClean="0">
                <a:solidFill>
                  <a:schemeClr val="bg2"/>
                </a:solidFill>
              </a:rPr>
              <a:t>Başlangıçta ortaya konan amaç ve hedeflere baz alınarak bunlara hangi düzeyde ulaşıldığı sayısal veriler ifadelerle belirtilmelidir.</a:t>
            </a:r>
          </a:p>
          <a:p>
            <a:pPr algn="just"/>
            <a:endParaRPr lang="tr-TR" sz="2000" dirty="0" smtClean="0">
              <a:solidFill>
                <a:schemeClr val="bg2"/>
              </a:solidFill>
            </a:endParaRPr>
          </a:p>
          <a:p>
            <a:pPr algn="just"/>
            <a:r>
              <a:rPr lang="tr-TR" sz="2000" dirty="0" smtClean="0">
                <a:solidFill>
                  <a:schemeClr val="bg2"/>
                </a:solidFill>
              </a:rPr>
              <a:t>Örneğin;</a:t>
            </a:r>
          </a:p>
          <a:p>
            <a:pPr algn="just"/>
            <a:r>
              <a:rPr lang="tr-TR" sz="2000" dirty="0" smtClean="0">
                <a:solidFill>
                  <a:schemeClr val="bg2"/>
                </a:solidFill>
              </a:rPr>
              <a:t>………</a:t>
            </a:r>
            <a:r>
              <a:rPr lang="tr-TR" sz="2000" dirty="0" err="1" smtClean="0">
                <a:solidFill>
                  <a:schemeClr val="bg2"/>
                </a:solidFill>
              </a:rPr>
              <a:t>nolu</a:t>
            </a:r>
            <a:r>
              <a:rPr lang="tr-TR" sz="2000" dirty="0" smtClean="0">
                <a:solidFill>
                  <a:schemeClr val="bg2"/>
                </a:solidFill>
              </a:rPr>
              <a:t> hedefe ulaşılmış belirtilen  ……..faaliyetler gerçekleştirilmiştir.</a:t>
            </a:r>
            <a:endParaRPr lang="tr-TR" sz="2000" dirty="0">
              <a:solidFill>
                <a:schemeClr val="bg2"/>
              </a:solidFill>
            </a:endParaRPr>
          </a:p>
        </p:txBody>
      </p:sp>
    </p:spTree>
    <p:extLst>
      <p:ext uri="{BB962C8B-B14F-4D97-AF65-F5344CB8AC3E}">
        <p14:creationId xmlns:p14="http://schemas.microsoft.com/office/powerpoint/2010/main" val="1625663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600200"/>
            <a:ext cx="7499176" cy="4525963"/>
          </a:xfrm>
        </p:spPr>
        <p:txBody>
          <a:bodyPr/>
          <a:lstStyle/>
          <a:p>
            <a:endParaRPr lang="tr-TR" sz="2400" dirty="0" smtClean="0"/>
          </a:p>
          <a:p>
            <a:endParaRPr lang="tr-TR" sz="2400" dirty="0" smtClean="0"/>
          </a:p>
          <a:p>
            <a:pPr algn="ctr"/>
            <a:r>
              <a:rPr lang="tr-TR" sz="2400" dirty="0" smtClean="0"/>
              <a:t>Çalışmanın hedef kitle üzerindeki </a:t>
            </a:r>
            <a:r>
              <a:rPr lang="tr-TR" sz="2400" b="1" dirty="0" smtClean="0">
                <a:solidFill>
                  <a:srgbClr val="0070C0"/>
                </a:solidFill>
              </a:rPr>
              <a:t>memnuniyet düzeyinin</a:t>
            </a:r>
            <a:r>
              <a:rPr lang="tr-TR" sz="2400" dirty="0" smtClean="0"/>
              <a:t> anket, görüşme gibi yöntemlerle ölçülüp değerlendirilmesi </a:t>
            </a:r>
            <a:endParaRPr lang="tr-TR" sz="24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19</a:t>
            </a:fld>
            <a:endParaRPr lang="tr-TR"/>
          </a:p>
        </p:txBody>
      </p:sp>
    </p:spTree>
    <p:extLst>
      <p:ext uri="{BB962C8B-B14F-4D97-AF65-F5344CB8AC3E}">
        <p14:creationId xmlns:p14="http://schemas.microsoft.com/office/powerpoint/2010/main" val="320930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lgn="l" eaLnBrk="0" hangingPunct="0">
              <a:spcBef>
                <a:spcPct val="20000"/>
              </a:spcBef>
              <a:buSzPct val="120000"/>
            </a:pPr>
            <a:fld id="{3046D4B4-7ED7-4B1F-8BB6-8388DD0810FD}" type="slidenum">
              <a:rPr lang="tr-TR" smtClean="0">
                <a:solidFill>
                  <a:srgbClr val="000000"/>
                </a:solidFill>
              </a:rPr>
              <a:pPr algn="l" eaLnBrk="0" hangingPunct="0">
                <a:spcBef>
                  <a:spcPct val="20000"/>
                </a:spcBef>
                <a:buSzPct val="120000"/>
              </a:pPr>
              <a:t>2</a:t>
            </a:fld>
            <a:endParaRPr lang="tr-TR" dirty="0">
              <a:solidFill>
                <a:srgbClr val="000000"/>
              </a:solidFill>
            </a:endParaRPr>
          </a:p>
        </p:txBody>
      </p:sp>
      <p:graphicFrame>
        <p:nvGraphicFramePr>
          <p:cNvPr id="6" name="Diyagram 5"/>
          <p:cNvGraphicFramePr/>
          <p:nvPr>
            <p:extLst>
              <p:ext uri="{D42A27DB-BD31-4B8C-83A1-F6EECF244321}">
                <p14:modId xmlns:p14="http://schemas.microsoft.com/office/powerpoint/2010/main" val="3832953475"/>
              </p:ext>
            </p:extLst>
          </p:nvPr>
        </p:nvGraphicFramePr>
        <p:xfrm>
          <a:off x="539552" y="1052737"/>
          <a:ext cx="8496944" cy="5668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Metin kutusu 6"/>
          <p:cNvSpPr txBox="1"/>
          <p:nvPr/>
        </p:nvSpPr>
        <p:spPr>
          <a:xfrm>
            <a:off x="1331640" y="260648"/>
            <a:ext cx="6696744" cy="523220"/>
          </a:xfrm>
          <a:prstGeom prst="rect">
            <a:avLst/>
          </a:prstGeom>
          <a:noFill/>
        </p:spPr>
        <p:txBody>
          <a:bodyPr wrap="square" rtlCol="0">
            <a:spAutoFit/>
          </a:bodyPr>
          <a:lstStyle/>
          <a:p>
            <a:pPr algn="ctr"/>
            <a:r>
              <a:rPr lang="tr-TR" sz="2800" b="1" dirty="0" smtClean="0">
                <a:latin typeface="Times New Roman" panose="02020603050405020304" pitchFamily="18" charset="0"/>
                <a:cs typeface="Times New Roman" panose="02020603050405020304" pitchFamily="18" charset="0"/>
              </a:rPr>
              <a:t>RAPOR ŞEMASI</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377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p:txBody>
          <a:bodyPr/>
          <a:lstStyle/>
          <a:p>
            <a:r>
              <a:rPr lang="tr-TR" sz="2400" dirty="0"/>
              <a:t>Velilerimizin okula ilgisi daha çok artmış, okul etkinliklerine </a:t>
            </a:r>
            <a:r>
              <a:rPr lang="tr-TR" sz="2400" b="1" dirty="0">
                <a:solidFill>
                  <a:srgbClr val="0070C0"/>
                </a:solidFill>
              </a:rPr>
              <a:t>daha çok katılmaya </a:t>
            </a:r>
            <a:r>
              <a:rPr lang="tr-TR" sz="2400" dirty="0"/>
              <a:t>başlamışlardır. </a:t>
            </a:r>
          </a:p>
          <a:p>
            <a:r>
              <a:rPr lang="tr-TR" sz="2400" dirty="0" smtClean="0"/>
              <a:t>Okul </a:t>
            </a:r>
            <a:r>
              <a:rPr lang="tr-TR" sz="2400" dirty="0"/>
              <a:t>personeli, öğrenci ve veliler arasındaki birlik, beraberlik ve sevgi bağları </a:t>
            </a:r>
            <a:r>
              <a:rPr lang="tr-TR" sz="2400" b="1" dirty="0">
                <a:solidFill>
                  <a:srgbClr val="0070C0"/>
                </a:solidFill>
              </a:rPr>
              <a:t>güçlenmiştir</a:t>
            </a:r>
            <a:r>
              <a:rPr lang="tr-TR" sz="2400" dirty="0"/>
              <a:t>. </a:t>
            </a:r>
          </a:p>
          <a:p>
            <a:endParaRPr lang="tr-TR" sz="2400" dirty="0"/>
          </a:p>
        </p:txBody>
      </p:sp>
      <p:graphicFrame>
        <p:nvGraphicFramePr>
          <p:cNvPr id="7" name="İçerik Yer Tutucusu 6"/>
          <p:cNvGraphicFramePr>
            <a:graphicFrameLocks noGrp="1" noChangeAspect="1"/>
          </p:cNvGraphicFramePr>
          <p:nvPr>
            <p:ph sz="half" idx="2"/>
            <p:extLst>
              <p:ext uri="{D42A27DB-BD31-4B8C-83A1-F6EECF244321}">
                <p14:modId xmlns:p14="http://schemas.microsoft.com/office/powerpoint/2010/main" val="3524275381"/>
              </p:ext>
            </p:extLst>
          </p:nvPr>
        </p:nvGraphicFramePr>
        <p:xfrm>
          <a:off x="4648199" y="1600202"/>
          <a:ext cx="4330951" cy="3268958"/>
        </p:xfrm>
        <a:graphic>
          <a:graphicData uri="http://schemas.openxmlformats.org/drawingml/2006/chart">
            <c:chart xmlns:c="http://schemas.openxmlformats.org/drawingml/2006/chart" xmlns:r="http://schemas.openxmlformats.org/officeDocument/2006/relationships" r:id="rId2"/>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20</a:t>
            </a:fld>
            <a:endParaRPr lang="tr-TR"/>
          </a:p>
        </p:txBody>
      </p:sp>
    </p:spTree>
    <p:extLst>
      <p:ext uri="{BB962C8B-B14F-4D97-AF65-F5344CB8AC3E}">
        <p14:creationId xmlns:p14="http://schemas.microsoft.com/office/powerpoint/2010/main" val="2626973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600200"/>
            <a:ext cx="8229600" cy="4525963"/>
          </a:xfrm>
        </p:spPr>
        <p:txBody>
          <a:bodyPr/>
          <a:lstStyle/>
          <a:p>
            <a:pPr algn="ctr"/>
            <a:endParaRPr lang="tr-TR" sz="2800" dirty="0" smtClean="0"/>
          </a:p>
          <a:p>
            <a:pPr algn="ctr"/>
            <a:endParaRPr lang="tr-TR" sz="2800" dirty="0"/>
          </a:p>
          <a:p>
            <a:pPr algn="ctr"/>
            <a:endParaRPr lang="tr-TR" sz="2800" dirty="0" smtClean="0"/>
          </a:p>
          <a:p>
            <a:pPr algn="ctr"/>
            <a:r>
              <a:rPr lang="tr-TR" sz="2800" dirty="0" smtClean="0"/>
              <a:t>Çalışmanın uygulanma süresi:</a:t>
            </a:r>
          </a:p>
          <a:p>
            <a:pPr marL="0" indent="0" algn="ctr">
              <a:buNone/>
            </a:pPr>
            <a:r>
              <a:rPr lang="tr-TR" sz="2800" dirty="0" smtClean="0"/>
              <a:t> </a:t>
            </a:r>
            <a:r>
              <a:rPr lang="tr-TR" sz="2800" b="1" dirty="0" smtClean="0">
                <a:solidFill>
                  <a:srgbClr val="0070C0"/>
                </a:solidFill>
              </a:rPr>
              <a:t>Dönem (eğitim ve öğretim dönemi)</a:t>
            </a:r>
            <a:r>
              <a:rPr lang="tr-TR" sz="2800" dirty="0" smtClean="0"/>
              <a:t> temel alınmalı</a:t>
            </a:r>
            <a:endParaRPr lang="tr-TR" sz="28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21</a:t>
            </a:fld>
            <a:endParaRPr lang="tr-TR"/>
          </a:p>
        </p:txBody>
      </p:sp>
    </p:spTree>
    <p:extLst>
      <p:ext uri="{BB962C8B-B14F-4D97-AF65-F5344CB8AC3E}">
        <p14:creationId xmlns:p14="http://schemas.microsoft.com/office/powerpoint/2010/main" val="1801634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graphicFrame>
        <p:nvGraphicFramePr>
          <p:cNvPr id="7" name="İçerik Yer Tutucusu 6"/>
          <p:cNvGraphicFramePr>
            <a:graphicFrameLocks noGrp="1"/>
          </p:cNvGraphicFramePr>
          <p:nvPr>
            <p:ph sz="half" idx="1"/>
            <p:extLst>
              <p:ext uri="{D42A27DB-BD31-4B8C-83A1-F6EECF244321}">
                <p14:modId xmlns:p14="http://schemas.microsoft.com/office/powerpoint/2010/main" val="1162534124"/>
              </p:ext>
            </p:extLst>
          </p:nvPr>
        </p:nvGraphicFramePr>
        <p:xfrm>
          <a:off x="251520" y="1772816"/>
          <a:ext cx="4536505" cy="2335922"/>
        </p:xfrm>
        <a:graphic>
          <a:graphicData uri="http://schemas.openxmlformats.org/drawingml/2006/table">
            <a:tbl>
              <a:tblPr>
                <a:tableStyleId>{5C22544A-7EE6-4342-B048-85BDC9FD1C3A}</a:tableStyleId>
              </a:tblPr>
              <a:tblGrid>
                <a:gridCol w="1120391"/>
                <a:gridCol w="1089236"/>
                <a:gridCol w="1282955"/>
                <a:gridCol w="1043923"/>
              </a:tblGrid>
              <a:tr h="915850">
                <a:tc>
                  <a:txBody>
                    <a:bodyPr/>
                    <a:lstStyle/>
                    <a:p>
                      <a:pPr algn="ctr" eaLnBrk="0" fontAlgn="base" hangingPunct="0">
                        <a:lnSpc>
                          <a:spcPct val="115000"/>
                        </a:lnSpc>
                        <a:spcBef>
                          <a:spcPts val="430"/>
                        </a:spcBef>
                        <a:spcAft>
                          <a:spcPts val="0"/>
                        </a:spcAft>
                      </a:pPr>
                      <a:r>
                        <a:rPr lang="tr-TR" sz="1600" b="1" kern="1200" dirty="0">
                          <a:effectLst/>
                        </a:rPr>
                        <a:t>Eğitim-Öğretim Yılı</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Toplam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Gözetmensiz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Yüzde (%)</a:t>
                      </a:r>
                      <a:endParaRPr lang="tr-TR" sz="1600" b="1"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2011-2012</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270</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67</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%25</a:t>
                      </a:r>
                      <a:endParaRPr lang="tr-TR" sz="1600"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2012-2013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274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155</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%56</a:t>
                      </a:r>
                      <a:endParaRPr lang="tr-TR" sz="160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2013-2014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261</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208</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%80</a:t>
                      </a:r>
                      <a:endParaRPr lang="tr-TR" sz="1600"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2014-2015</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248</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173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%70</a:t>
                      </a:r>
                      <a:endParaRPr lang="tr-TR" sz="1600" dirty="0">
                        <a:effectLst/>
                        <a:latin typeface="Calibri"/>
                        <a:ea typeface="Times New Roman"/>
                        <a:cs typeface="Times New Roman"/>
                      </a:endParaRPr>
                    </a:p>
                  </a:txBody>
                  <a:tcPr marL="71578" marR="71578" marT="37301" marB="37301" anchor="ctr"/>
                </a:tc>
              </a:tr>
            </a:tbl>
          </a:graphicData>
        </a:graphic>
      </p:graphicFrame>
      <p:sp>
        <p:nvSpPr>
          <p:cNvPr id="4" name="İçerik Yer Tutucusu 3"/>
          <p:cNvSpPr>
            <a:spLocks noGrp="1"/>
          </p:cNvSpPr>
          <p:nvPr>
            <p:ph sz="half" idx="2"/>
          </p:nvPr>
        </p:nvSpPr>
        <p:spPr>
          <a:xfrm>
            <a:off x="4932040" y="1600201"/>
            <a:ext cx="3754760" cy="3484984"/>
          </a:xfrm>
        </p:spPr>
        <p:style>
          <a:lnRef idx="1">
            <a:schemeClr val="accent1"/>
          </a:lnRef>
          <a:fillRef idx="2">
            <a:schemeClr val="accent1"/>
          </a:fillRef>
          <a:effectRef idx="1">
            <a:schemeClr val="accent1"/>
          </a:effectRef>
          <a:fontRef idx="minor">
            <a:schemeClr val="dk1"/>
          </a:fontRef>
        </p:style>
        <p:txBody>
          <a:bodyPr/>
          <a:lstStyle/>
          <a:p>
            <a:pPr algn="ctr"/>
            <a:endParaRPr lang="tr-TR" sz="2000" dirty="0" smtClean="0"/>
          </a:p>
          <a:p>
            <a:pPr marL="0" indent="0" algn="ctr">
              <a:buNone/>
            </a:pPr>
            <a:r>
              <a:rPr lang="tr-TR" sz="2000" dirty="0" smtClean="0"/>
              <a:t>2005-2006 </a:t>
            </a:r>
            <a:r>
              <a:rPr lang="tr-TR" sz="2000" dirty="0"/>
              <a:t>Eğitim-Öğretim yılında İlk kez bir okul bünyesinde “</a:t>
            </a:r>
            <a:r>
              <a:rPr lang="tr-TR" sz="2000" dirty="0" err="1" smtClean="0"/>
              <a:t>Etnografik</a:t>
            </a:r>
            <a:r>
              <a:rPr lang="tr-TR" sz="2000" dirty="0" smtClean="0"/>
              <a:t> </a:t>
            </a:r>
            <a:r>
              <a:rPr lang="tr-TR" sz="2000" dirty="0"/>
              <a:t>Müze’’</a:t>
            </a:r>
            <a:r>
              <a:rPr lang="tr-TR" sz="2000" dirty="0" err="1"/>
              <a:t>yi</a:t>
            </a:r>
            <a:r>
              <a:rPr lang="tr-TR" sz="2000" dirty="0"/>
              <a:t> açmıştık. 2014-2015 Eğitim-Öğretim yılında 2.kez Fethiye Anadolu İmam Hatip Lisesi bünyesinde  </a:t>
            </a:r>
            <a:r>
              <a:rPr lang="tr-TR" sz="2000" dirty="0" err="1" smtClean="0"/>
              <a:t>etnografik</a:t>
            </a:r>
            <a:r>
              <a:rPr lang="tr-TR" sz="2000" dirty="0" smtClean="0"/>
              <a:t> </a:t>
            </a:r>
            <a:r>
              <a:rPr lang="tr-TR" sz="2000" dirty="0"/>
              <a:t>ve tarihi bir müze açtık. Şuan müzemiz derslerde kullanılıyor</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22</a:t>
            </a:fld>
            <a:endParaRPr lang="tr-TR"/>
          </a:p>
        </p:txBody>
      </p:sp>
    </p:spTree>
    <p:extLst>
      <p:ext uri="{BB962C8B-B14F-4D97-AF65-F5344CB8AC3E}">
        <p14:creationId xmlns:p14="http://schemas.microsoft.com/office/powerpoint/2010/main" val="1690131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dirty="0" smtClean="0">
                <a:ea typeface="+mn-ea"/>
                <a:cs typeface="+mn-cs"/>
              </a:rPr>
              <a:t>6. SONUÇLAR</a:t>
            </a:r>
            <a:endParaRPr lang="tr-TR" sz="6000" dirty="0"/>
          </a:p>
        </p:txBody>
      </p:sp>
      <p:sp>
        <p:nvSpPr>
          <p:cNvPr id="3" name="İçerik Yer Tutucusu 2"/>
          <p:cNvSpPr>
            <a:spLocks noGrp="1"/>
          </p:cNvSpPr>
          <p:nvPr>
            <p:ph sz="half" idx="1"/>
          </p:nvPr>
        </p:nvSpPr>
        <p:spPr>
          <a:xfrm>
            <a:off x="457200" y="3070448"/>
            <a:ext cx="8075240" cy="3022848"/>
          </a:xfrm>
        </p:spPr>
        <p:txBody>
          <a:bodyPr/>
          <a:lstStyle/>
          <a:p>
            <a:r>
              <a:rPr lang="tr-TR" sz="2000" dirty="0" smtClean="0"/>
              <a:t>Çalışmanın </a:t>
            </a:r>
            <a:r>
              <a:rPr lang="tr-TR" sz="2000" dirty="0"/>
              <a:t>ileriki dönemlerde de devam edebilir veya gelişebilir nitelikte olması</a:t>
            </a:r>
          </a:p>
          <a:p>
            <a:r>
              <a:rPr lang="tr-TR" sz="2000" dirty="0"/>
              <a:t>Hedefler ulaşıldıktan sonra da çalışma kapsamındaki uygulamalara devam edilebilirlik</a:t>
            </a:r>
          </a:p>
          <a:p>
            <a:endParaRPr lang="tr-TR" sz="2000" dirty="0" smtClean="0"/>
          </a:p>
          <a:p>
            <a:endParaRPr lang="tr-TR" sz="20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23</a:t>
            </a:fld>
            <a:endParaRPr lang="tr-TR"/>
          </a:p>
        </p:txBody>
      </p:sp>
      <p:sp>
        <p:nvSpPr>
          <p:cNvPr id="7" name="6 Metin kutusu"/>
          <p:cNvSpPr txBox="1"/>
          <p:nvPr/>
        </p:nvSpPr>
        <p:spPr>
          <a:xfrm>
            <a:off x="467544" y="1268760"/>
            <a:ext cx="8280920" cy="584775"/>
          </a:xfrm>
          <a:prstGeom prst="rect">
            <a:avLst/>
          </a:prstGeom>
          <a:solidFill>
            <a:srgbClr val="FF0000"/>
          </a:solidFill>
        </p:spPr>
        <p:txBody>
          <a:bodyPr wrap="square" rtlCol="0">
            <a:spAutoFit/>
          </a:bodyPr>
          <a:lstStyle/>
          <a:p>
            <a:r>
              <a:rPr lang="tr-TR" sz="3200" i="1" dirty="0" smtClean="0"/>
              <a:t>6.2. Sürdürülebilirlik ve Yaygınlaştırılabilirlik</a:t>
            </a:r>
            <a:endParaRPr lang="tr-TR" sz="3200" i="1" dirty="0"/>
          </a:p>
        </p:txBody>
      </p:sp>
      <p:sp>
        <p:nvSpPr>
          <p:cNvPr id="8" name="7 Metin kutusu"/>
          <p:cNvSpPr txBox="1"/>
          <p:nvPr/>
        </p:nvSpPr>
        <p:spPr>
          <a:xfrm>
            <a:off x="539552" y="2060848"/>
            <a:ext cx="7848872" cy="707886"/>
          </a:xfrm>
          <a:prstGeom prst="rect">
            <a:avLst/>
          </a:prstGeom>
          <a:noFill/>
        </p:spPr>
        <p:txBody>
          <a:bodyPr wrap="square" rtlCol="0">
            <a:spAutoFit/>
          </a:bodyPr>
          <a:lstStyle/>
          <a:p>
            <a:pPr marL="0" indent="0">
              <a:buNone/>
            </a:pPr>
            <a:r>
              <a:rPr lang="tr-TR" sz="2000" dirty="0" smtClean="0">
                <a:solidFill>
                  <a:schemeClr val="bg2"/>
                </a:solidFill>
              </a:rPr>
              <a:t>Çalışmanın diğer okul kurumlar için model olabilirliği ve yerel ya da ulusal geneline yaygınlaştırılabilirliğinden bahsedilecektir.</a:t>
            </a:r>
            <a:endParaRPr lang="tr-TR" sz="2000" i="1" dirty="0">
              <a:solidFill>
                <a:schemeClr val="bg2"/>
              </a:solidFill>
            </a:endParaRPr>
          </a:p>
        </p:txBody>
      </p:sp>
    </p:spTree>
    <p:extLst>
      <p:ext uri="{BB962C8B-B14F-4D97-AF65-F5344CB8AC3E}">
        <p14:creationId xmlns:p14="http://schemas.microsoft.com/office/powerpoint/2010/main" val="2697296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sp>
        <p:nvSpPr>
          <p:cNvPr id="3" name="İçerik Yer Tutucusu 2"/>
          <p:cNvSpPr>
            <a:spLocks noGrp="1"/>
          </p:cNvSpPr>
          <p:nvPr>
            <p:ph sz="half" idx="1"/>
          </p:nvPr>
        </p:nvSpPr>
        <p:spPr>
          <a:xfrm>
            <a:off x="457200" y="1412776"/>
            <a:ext cx="4038600" cy="4896544"/>
          </a:xfrm>
        </p:spPr>
        <p:style>
          <a:lnRef idx="1">
            <a:schemeClr val="accent1"/>
          </a:lnRef>
          <a:fillRef idx="2">
            <a:schemeClr val="accent1"/>
          </a:fillRef>
          <a:effectRef idx="1">
            <a:schemeClr val="accent1"/>
          </a:effectRef>
          <a:fontRef idx="minor">
            <a:schemeClr val="dk1"/>
          </a:fontRef>
        </p:style>
        <p:txBody>
          <a:bodyPr/>
          <a:lstStyle/>
          <a:p>
            <a:r>
              <a:rPr lang="tr-TR" sz="2000" dirty="0"/>
              <a:t>Proje başlamış ve sonuçlandırılmış bir proje olmakla birlikte İlçemizde daha gidilmeyen ama gidilebilecek 8 köy okulumuz daha vardır. Bu köy okullarına da malzemelerimizi paylaşmaya devam edilmektedir. Proje kapsamında tanışılan öğrencilerle ve öğretmenlerle iletişim devam etmektedir. Malzeme sayımızın artırılması çalışmaları sponsorlar aracılığıyla devam etmektedir. </a:t>
            </a:r>
            <a:endParaRPr lang="tr-TR" sz="2000" dirty="0" smtClean="0"/>
          </a:p>
        </p:txBody>
      </p:sp>
      <p:sp>
        <p:nvSpPr>
          <p:cNvPr id="4" name="İçerik Yer Tutucusu 3"/>
          <p:cNvSpPr>
            <a:spLocks noGrp="1"/>
          </p:cNvSpPr>
          <p:nvPr>
            <p:ph sz="half" idx="2"/>
          </p:nvPr>
        </p:nvSpPr>
        <p:spPr>
          <a:xfrm>
            <a:off x="4648200" y="1340768"/>
            <a:ext cx="4038600" cy="4679032"/>
          </a:xfrm>
        </p:spPr>
        <p:txBody>
          <a:bodyPr/>
          <a:lstStyle/>
          <a:p>
            <a:pPr algn="ctr"/>
            <a:r>
              <a:rPr lang="tr-TR" sz="2400" dirty="0"/>
              <a:t>Taşımalı eğitimde nitelik ve birliktelik çalışması bir yıl ile sınırlı kalmayıp, taşımalı eğitim sistemi devam ettiği sürece geliştirilerek sürdürülebilir bir çalımadır</a:t>
            </a:r>
            <a:r>
              <a:rPr lang="tr-TR" sz="2400" dirty="0" smtClean="0"/>
              <a:t>.</a:t>
            </a:r>
          </a:p>
          <a:p>
            <a:pPr algn="ctr"/>
            <a:r>
              <a:rPr lang="tr-TR" sz="2400" dirty="0"/>
              <a:t> Çalışmamız, ülkemizin ve sektörün ihtiyaçları düşünüldüğünde, devamlılığı gerekli bir uygulamadır. </a:t>
            </a:r>
          </a:p>
          <a:p>
            <a:pPr algn="ctr"/>
            <a:endParaRPr lang="tr-TR" sz="2400" dirty="0"/>
          </a:p>
        </p:txBody>
      </p:sp>
      <p:sp>
        <p:nvSpPr>
          <p:cNvPr id="5" name="Altbilgi Yer Tutucusu 4"/>
          <p:cNvSpPr>
            <a:spLocks noGrp="1"/>
          </p:cNvSpPr>
          <p:nvPr>
            <p:ph type="ftr" sz="quarter" idx="11"/>
          </p:nvPr>
        </p:nvSpPr>
        <p:spPr/>
        <p:txBody>
          <a:bodyPr/>
          <a:lstStyle/>
          <a:p>
            <a:pPr>
              <a:defRPr/>
            </a:pPr>
            <a:r>
              <a:rPr lang="tr-TR" dirty="0" smtClean="0"/>
              <a:t>SGB/</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24</a:t>
            </a:fld>
            <a:endParaRPr lang="tr-TR"/>
          </a:p>
        </p:txBody>
      </p:sp>
    </p:spTree>
    <p:extLst>
      <p:ext uri="{BB962C8B-B14F-4D97-AF65-F5344CB8AC3E}">
        <p14:creationId xmlns:p14="http://schemas.microsoft.com/office/powerpoint/2010/main" val="3352286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3 Slayt Numarası Yer Tutucusu"/>
          <p:cNvSpPr>
            <a:spLocks noGrp="1"/>
          </p:cNvSpPr>
          <p:nvPr>
            <p:ph type="sldNum" sz="quarter" idx="12"/>
          </p:nvPr>
        </p:nvSpPr>
        <p:spPr bwMode="auto">
          <a:ln>
            <a:miter lim="800000"/>
            <a:headEnd/>
            <a:tailEnd/>
          </a:ln>
        </p:spPr>
        <p:txBody>
          <a:bodyPr/>
          <a:lstStyle/>
          <a:p>
            <a:pPr>
              <a:defRPr/>
            </a:pPr>
            <a:fld id="{47CC4F8F-C2B0-43AB-82B8-9564369976FB}" type="slidenum">
              <a:rPr lang="en-US"/>
              <a:pPr>
                <a:defRPr/>
              </a:pPr>
              <a:t>25</a:t>
            </a:fld>
            <a:endParaRPr lang="en-US"/>
          </a:p>
        </p:txBody>
      </p:sp>
      <p:sp>
        <p:nvSpPr>
          <p:cNvPr id="5" name="Dikdörtgen 4"/>
          <p:cNvSpPr/>
          <p:nvPr/>
        </p:nvSpPr>
        <p:spPr>
          <a:xfrm>
            <a:off x="755577" y="2204864"/>
            <a:ext cx="7467802" cy="2554545"/>
          </a:xfrm>
          <a:prstGeom prst="rect">
            <a:avLst/>
          </a:prstGeom>
        </p:spPr>
        <p:style>
          <a:lnRef idx="1">
            <a:schemeClr val="accent5"/>
          </a:lnRef>
          <a:fillRef idx="2">
            <a:schemeClr val="accent5"/>
          </a:fillRef>
          <a:effectRef idx="1">
            <a:schemeClr val="accent5"/>
          </a:effectRef>
          <a:fontRef idx="minor">
            <a:schemeClr val="dk1"/>
          </a:fontRef>
        </p:style>
        <p:txBody>
          <a:bodyPr>
            <a:sp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tr-TR" sz="4000" b="1" smtClean="0">
                <a:ln>
                  <a:solidFill>
                    <a:schemeClr val="bg2"/>
                  </a:solidFill>
                </a:ln>
                <a:solidFill>
                  <a:srgbClr val="AABAC0"/>
                </a:solidFill>
              </a:rPr>
              <a:t>ŞIRNAK </a:t>
            </a:r>
          </a:p>
          <a:p>
            <a:pPr algn="ctr">
              <a:defRPr/>
            </a:pPr>
            <a:r>
              <a:rPr lang="tr-TR" sz="4000" b="1" smtClean="0">
                <a:ln>
                  <a:solidFill>
                    <a:schemeClr val="bg2"/>
                  </a:solidFill>
                </a:ln>
                <a:solidFill>
                  <a:srgbClr val="AABAC0"/>
                </a:solidFill>
              </a:rPr>
              <a:t>İL</a:t>
            </a:r>
            <a:r>
              <a:rPr lang="tr-TR" sz="4000" b="1" smtClean="0">
                <a:ln>
                  <a:solidFill>
                    <a:schemeClr val="bg2"/>
                  </a:solidFill>
                </a:ln>
                <a:solidFill>
                  <a:srgbClr val="AABAC0"/>
                </a:solidFill>
              </a:rPr>
              <a:t> </a:t>
            </a:r>
            <a:endParaRPr lang="tr-TR" sz="4000" b="1" dirty="0">
              <a:ln>
                <a:solidFill>
                  <a:schemeClr val="bg2"/>
                </a:solidFill>
              </a:ln>
              <a:solidFill>
                <a:srgbClr val="AABAC0"/>
              </a:solidFill>
            </a:endParaRPr>
          </a:p>
          <a:p>
            <a:pPr algn="ctr">
              <a:defRPr/>
            </a:pPr>
            <a:r>
              <a:rPr lang="tr-TR" sz="4000" b="1" dirty="0">
                <a:ln>
                  <a:solidFill>
                    <a:schemeClr val="bg2"/>
                  </a:solidFill>
                </a:ln>
                <a:solidFill>
                  <a:srgbClr val="AABAC0"/>
                </a:solidFill>
              </a:rPr>
              <a:t>MİLLİ EĞİTİM MÜDÜRLÜĞÜ</a:t>
            </a:r>
          </a:p>
          <a:p>
            <a:pPr algn="ctr">
              <a:defRPr/>
            </a:pPr>
            <a:r>
              <a:rPr lang="tr-TR" sz="4000" b="1" dirty="0">
                <a:ln>
                  <a:solidFill>
                    <a:schemeClr val="bg2"/>
                  </a:solidFill>
                </a:ln>
                <a:solidFill>
                  <a:srgbClr val="AABAC0"/>
                </a:solidFill>
              </a:rPr>
              <a:t>AR-GE BİRİMİ</a:t>
            </a:r>
          </a:p>
        </p:txBody>
      </p:sp>
      <p:sp>
        <p:nvSpPr>
          <p:cNvPr id="2" name="Metin kutusu 1"/>
          <p:cNvSpPr txBox="1"/>
          <p:nvPr/>
        </p:nvSpPr>
        <p:spPr>
          <a:xfrm>
            <a:off x="1259632" y="188640"/>
            <a:ext cx="6552728" cy="584775"/>
          </a:xfrm>
          <a:prstGeom prst="rect">
            <a:avLst/>
          </a:prstGeom>
          <a:noFill/>
        </p:spPr>
        <p:txBody>
          <a:bodyPr wrap="square" rtlCol="0">
            <a:spAutoFit/>
          </a:bodyPr>
          <a:lstStyle/>
          <a:p>
            <a:pPr algn="ctr"/>
            <a:r>
              <a:rPr lang="tr-TR" sz="3200" b="1" dirty="0"/>
              <a:t>TEŞEKKÜR EDERİZ</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052736"/>
          </a:xfrm>
        </p:spPr>
        <p:txBody>
          <a:bodyPr>
            <a:normAutofit fontScale="90000"/>
          </a:bodyPr>
          <a:lstStyle/>
          <a:p>
            <a:r>
              <a:rPr lang="tr-TR" sz="3200" dirty="0" smtClean="0"/>
              <a:t/>
            </a:r>
            <a:br>
              <a:rPr lang="tr-TR" sz="3200" dirty="0" smtClean="0"/>
            </a:br>
            <a:r>
              <a:rPr lang="tr-TR" sz="3200" dirty="0" smtClean="0"/>
              <a:t/>
            </a:r>
            <a:br>
              <a:rPr lang="tr-TR" sz="3200" dirty="0" smtClean="0"/>
            </a:br>
            <a:r>
              <a:rPr lang="tr-TR" sz="3200" dirty="0" smtClean="0"/>
              <a:t>1. GİRİŞ</a:t>
            </a:r>
            <a:r>
              <a:rPr lang="tr-TR" dirty="0" smtClean="0"/>
              <a:t/>
            </a:r>
            <a:br>
              <a:rPr lang="tr-TR" dirty="0" smtClean="0"/>
            </a:br>
            <a:r>
              <a:rPr lang="tr-TR" sz="2800" dirty="0" smtClean="0"/>
              <a:t/>
            </a:r>
            <a:br>
              <a:rPr lang="tr-TR" sz="2800" dirty="0" smtClean="0"/>
            </a:br>
            <a:r>
              <a:rPr lang="tr-TR" sz="2800" dirty="0" smtClean="0"/>
              <a:t/>
            </a:r>
            <a:br>
              <a:rPr lang="tr-TR" sz="2800" dirty="0" smtClean="0"/>
            </a:br>
            <a:endParaRPr lang="tr-TR" sz="2800" dirty="0"/>
          </a:p>
        </p:txBody>
      </p:sp>
      <p:sp>
        <p:nvSpPr>
          <p:cNvPr id="4" name="İçerik Yer Tutucusu 3"/>
          <p:cNvSpPr>
            <a:spLocks noGrp="1"/>
          </p:cNvSpPr>
          <p:nvPr>
            <p:ph sz="half" idx="2"/>
          </p:nvPr>
        </p:nvSpPr>
        <p:spPr>
          <a:xfrm>
            <a:off x="413088" y="2668205"/>
            <a:ext cx="8407384" cy="3600400"/>
          </a:xfrm>
        </p:spPr>
        <p:txBody>
          <a:bodyPr/>
          <a:lstStyle/>
          <a:p>
            <a:pPr>
              <a:lnSpc>
                <a:spcPct val="150000"/>
              </a:lnSpc>
              <a:spcBef>
                <a:spcPts val="0"/>
              </a:spcBef>
            </a:pPr>
            <a:r>
              <a:rPr lang="tr-TR" sz="2000" dirty="0"/>
              <a:t>Önerilen </a:t>
            </a:r>
            <a:r>
              <a:rPr lang="tr-TR" sz="2000" dirty="0" smtClean="0"/>
              <a:t>proje; </a:t>
            </a:r>
            <a:r>
              <a:rPr lang="tr-TR" sz="2000" dirty="0"/>
              <a:t>teknoloji, </a:t>
            </a:r>
            <a:r>
              <a:rPr lang="tr-TR" sz="2000" dirty="0" smtClean="0"/>
              <a:t>metot, kuram, ürün açısından </a:t>
            </a:r>
            <a:r>
              <a:rPr lang="tr-TR" sz="2000" b="1" dirty="0" smtClean="0">
                <a:solidFill>
                  <a:srgbClr val="0070C0"/>
                </a:solidFill>
              </a:rPr>
              <a:t>yeni </a:t>
            </a:r>
            <a:r>
              <a:rPr lang="tr-TR" sz="2000" b="1" dirty="0">
                <a:solidFill>
                  <a:srgbClr val="0070C0"/>
                </a:solidFill>
              </a:rPr>
              <a:t>bir </a:t>
            </a:r>
            <a:r>
              <a:rPr lang="tr-TR" sz="2000" b="1" dirty="0" smtClean="0">
                <a:solidFill>
                  <a:srgbClr val="0070C0"/>
                </a:solidFill>
              </a:rPr>
              <a:t>fikir olmalı, ilk kez uygulanmış olmalı.</a:t>
            </a:r>
          </a:p>
          <a:p>
            <a:pPr>
              <a:lnSpc>
                <a:spcPct val="150000"/>
              </a:lnSpc>
            </a:pPr>
            <a:r>
              <a:rPr lang="tr-TR" sz="2000" dirty="0" smtClean="0"/>
              <a:t>Proje bilinenleri tekrarlamaktan ziyade bir </a:t>
            </a:r>
            <a:r>
              <a:rPr lang="tr-TR" sz="2000" dirty="0"/>
              <a:t>görüşü </a:t>
            </a:r>
            <a:r>
              <a:rPr lang="tr-TR" sz="2000" dirty="0" smtClean="0"/>
              <a:t>kanıtlamalıdır.</a:t>
            </a:r>
          </a:p>
          <a:p>
            <a:pPr>
              <a:lnSpc>
                <a:spcPct val="150000"/>
              </a:lnSpc>
            </a:pPr>
            <a:r>
              <a:rPr lang="tr-TR" sz="2000" dirty="0"/>
              <a:t>T</a:t>
            </a:r>
            <a:r>
              <a:rPr lang="tr-TR" sz="2000" dirty="0" smtClean="0"/>
              <a:t>oparlayıcı</a:t>
            </a:r>
            <a:r>
              <a:rPr lang="tr-TR" sz="2000" dirty="0"/>
              <a:t>, bilinmeyenleri açıklayıcı, bilinenleri ise geliştirici nitelikte </a:t>
            </a:r>
            <a:r>
              <a:rPr lang="tr-TR" sz="2000" dirty="0" smtClean="0"/>
              <a:t>olmalıdır.</a:t>
            </a:r>
          </a:p>
          <a:p>
            <a:pPr>
              <a:lnSpc>
                <a:spcPct val="150000"/>
              </a:lnSpc>
            </a:pPr>
            <a:r>
              <a:rPr lang="tr-TR" sz="2000" dirty="0" smtClean="0"/>
              <a:t>Proje </a:t>
            </a:r>
            <a:r>
              <a:rPr lang="tr-TR" sz="2000" dirty="0"/>
              <a:t>çıktısını </a:t>
            </a:r>
            <a:r>
              <a:rPr lang="tr-TR" sz="2000" b="1" dirty="0">
                <a:solidFill>
                  <a:srgbClr val="0070C0"/>
                </a:solidFill>
              </a:rPr>
              <a:t>benzerlerinden </a:t>
            </a:r>
            <a:r>
              <a:rPr lang="tr-TR" sz="2000" b="1" dirty="0" smtClean="0">
                <a:solidFill>
                  <a:srgbClr val="0070C0"/>
                </a:solidFill>
              </a:rPr>
              <a:t>ayıran </a:t>
            </a:r>
            <a:r>
              <a:rPr lang="tr-TR" sz="2000" dirty="0"/>
              <a:t>üstün </a:t>
            </a:r>
            <a:r>
              <a:rPr lang="tr-TR" sz="2000" dirty="0" smtClean="0"/>
              <a:t>yönleri/ katkıları olmalı</a:t>
            </a:r>
          </a:p>
          <a:p>
            <a:pPr>
              <a:lnSpc>
                <a:spcPct val="150000"/>
              </a:lnSpc>
            </a:pPr>
            <a:r>
              <a:rPr lang="tr-TR" sz="2000" dirty="0"/>
              <a:t>G</a:t>
            </a:r>
            <a:r>
              <a:rPr lang="tr-TR" sz="2000" dirty="0" smtClean="0"/>
              <a:t>erçekçi olmalı.</a:t>
            </a:r>
            <a:endParaRPr lang="tr-TR" sz="20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a:t>
            </a:fld>
            <a:endParaRPr lang="tr-TR" dirty="0"/>
          </a:p>
        </p:txBody>
      </p:sp>
      <p:sp>
        <p:nvSpPr>
          <p:cNvPr id="7" name="Metin kutusu 6"/>
          <p:cNvSpPr txBox="1"/>
          <p:nvPr/>
        </p:nvSpPr>
        <p:spPr>
          <a:xfrm>
            <a:off x="395536" y="1988840"/>
            <a:ext cx="8496944"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a:t>Projenin </a:t>
            </a:r>
            <a:r>
              <a:rPr lang="tr-TR" dirty="0" smtClean="0"/>
              <a:t>özgünlüğünü oluşturan </a:t>
            </a:r>
            <a:r>
              <a:rPr lang="tr-TR" dirty="0"/>
              <a:t>hususlar </a:t>
            </a:r>
            <a:r>
              <a:rPr lang="tr-TR" dirty="0" smtClean="0"/>
              <a:t>net olarak açıklanmalıdır</a:t>
            </a:r>
            <a:r>
              <a:rPr lang="tr-TR" dirty="0"/>
              <a:t>.</a:t>
            </a:r>
          </a:p>
        </p:txBody>
      </p:sp>
      <p:sp>
        <p:nvSpPr>
          <p:cNvPr id="10" name="9 Metin kutusu"/>
          <p:cNvSpPr txBox="1"/>
          <p:nvPr/>
        </p:nvSpPr>
        <p:spPr>
          <a:xfrm>
            <a:off x="395536" y="1239143"/>
            <a:ext cx="8496944" cy="461665"/>
          </a:xfrm>
          <a:prstGeom prst="rect">
            <a:avLst/>
          </a:prstGeom>
          <a:solidFill>
            <a:srgbClr val="FF0000"/>
          </a:solidFill>
        </p:spPr>
        <p:txBody>
          <a:bodyPr wrap="square" rtlCol="0">
            <a:spAutoFit/>
          </a:bodyPr>
          <a:lstStyle/>
          <a:p>
            <a:r>
              <a:rPr lang="tr-TR" sz="2400" i="1" dirty="0" smtClean="0">
                <a:solidFill>
                  <a:schemeClr val="tx1">
                    <a:lumMod val="95000"/>
                  </a:schemeClr>
                </a:solidFill>
              </a:rPr>
              <a:t>1.1. Çalışmanın özgünlüğü</a:t>
            </a:r>
            <a:endParaRPr lang="tr-TR" sz="2400" i="1" dirty="0">
              <a:solidFill>
                <a:schemeClr val="tx1">
                  <a:lumMod val="95000"/>
                </a:schemeClr>
              </a:solidFill>
            </a:endParaRPr>
          </a:p>
        </p:txBody>
      </p:sp>
    </p:spTree>
    <p:extLst>
      <p:ext uri="{BB962C8B-B14F-4D97-AF65-F5344CB8AC3E}">
        <p14:creationId xmlns:p14="http://schemas.microsoft.com/office/powerpoint/2010/main" val="1454558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Proje </a:t>
            </a:r>
            <a:r>
              <a:rPr lang="tr-TR" sz="2800" dirty="0"/>
              <a:t>R</a:t>
            </a:r>
            <a:r>
              <a:rPr lang="tr-TR" sz="2800" dirty="0" smtClean="0"/>
              <a:t>aporlarından Örnekler İfadeler</a:t>
            </a:r>
            <a:endParaRPr lang="tr-TR" sz="2800" dirty="0"/>
          </a:p>
        </p:txBody>
      </p:sp>
      <p:sp>
        <p:nvSpPr>
          <p:cNvPr id="3" name="İçerik Yer Tutucusu 2"/>
          <p:cNvSpPr>
            <a:spLocks noGrp="1"/>
          </p:cNvSpPr>
          <p:nvPr>
            <p:ph sz="half" idx="1"/>
          </p:nvPr>
        </p:nvSpPr>
        <p:spPr>
          <a:xfrm>
            <a:off x="457200" y="1268760"/>
            <a:ext cx="4038600" cy="4751040"/>
          </a:xfrm>
        </p:spPr>
        <p:txBody>
          <a:bodyPr/>
          <a:lstStyle/>
          <a:p>
            <a:r>
              <a:rPr lang="tr-TR" sz="1400" dirty="0" smtClean="0"/>
              <a:t>Ortaokul </a:t>
            </a:r>
            <a:r>
              <a:rPr lang="tr-TR" sz="1400" dirty="0"/>
              <a:t>birinci sınıf öğrencilerine yönelik olarak kurgulanan “İzmir Dersi”, kentimiz çocuklarına kentlilik ve çevre bilincini erken yaşlarda edindirmek, </a:t>
            </a:r>
            <a:r>
              <a:rPr lang="tr-TR" sz="1400" b="1" dirty="0">
                <a:solidFill>
                  <a:srgbClr val="FF0000"/>
                </a:solidFill>
              </a:rPr>
              <a:t>kentlerine aidiyet ve kültürel hoşgörü duygularının gelişimine </a:t>
            </a:r>
            <a:r>
              <a:rPr lang="tr-TR" sz="1400" dirty="0"/>
              <a:t>katkıda bulunmak amacıyla geliştirilmiş </a:t>
            </a:r>
            <a:r>
              <a:rPr lang="tr-TR" sz="1400" b="1" dirty="0">
                <a:solidFill>
                  <a:srgbClr val="FF0000"/>
                </a:solidFill>
              </a:rPr>
              <a:t>grafik öyküleme yöntemine</a:t>
            </a:r>
            <a:r>
              <a:rPr lang="tr-TR" sz="1400" dirty="0"/>
              <a:t> dayalı özgün bir eğitim programıdır. </a:t>
            </a:r>
            <a:endParaRPr lang="tr-TR" sz="1400" dirty="0" smtClean="0"/>
          </a:p>
          <a:p>
            <a:pPr marL="0" indent="0">
              <a:buNone/>
            </a:pPr>
            <a:endParaRPr lang="tr-TR" sz="1400" dirty="0"/>
          </a:p>
          <a:p>
            <a:r>
              <a:rPr lang="tr-TR" sz="1400" dirty="0"/>
              <a:t>Çalışma öncesi ülke genelinde envanter taraması yapılmış. Bu taramada Milli Eğitim Bakanlığımız merkez teşkilatı bünyesinde Ankara’da 2, İstanbul’da 1 eğitim tarihi müzesinin bulunduğu, bazı okullarında sadece kendilerine ait materyallerle oluşturulmuş müzeleri olduğu görülmüştür. </a:t>
            </a:r>
            <a:r>
              <a:rPr lang="tr-TR" sz="1400" dirty="0" smtClean="0"/>
              <a:t>Oluşturduğumuz </a:t>
            </a:r>
            <a:r>
              <a:rPr lang="tr-TR" sz="1400" dirty="0"/>
              <a:t>müzemiz ilçe genelindeki materyallerden oluşmuş olması, </a:t>
            </a:r>
            <a:r>
              <a:rPr lang="tr-TR" sz="1400" b="1" dirty="0">
                <a:solidFill>
                  <a:srgbClr val="FF0000"/>
                </a:solidFill>
              </a:rPr>
              <a:t>kısmen bölgesel değerleri de yansıtması yönleriyle </a:t>
            </a:r>
            <a:r>
              <a:rPr lang="tr-TR" sz="1400" dirty="0"/>
              <a:t>özgün olduğu düşünülmektedir</a:t>
            </a:r>
            <a:r>
              <a:rPr lang="tr-TR" sz="1400" dirty="0" smtClean="0"/>
              <a:t>.</a:t>
            </a:r>
          </a:p>
          <a:p>
            <a:endParaRPr lang="tr-TR" sz="1400" dirty="0" smtClean="0"/>
          </a:p>
        </p:txBody>
      </p:sp>
      <p:sp>
        <p:nvSpPr>
          <p:cNvPr id="4" name="İçerik Yer Tutucusu 3"/>
          <p:cNvSpPr>
            <a:spLocks noGrp="1"/>
          </p:cNvSpPr>
          <p:nvPr>
            <p:ph sz="half" idx="2"/>
          </p:nvPr>
        </p:nvSpPr>
        <p:spPr>
          <a:xfrm>
            <a:off x="4648200" y="1268760"/>
            <a:ext cx="4038600" cy="4751040"/>
          </a:xfrm>
        </p:spPr>
        <p:txBody>
          <a:bodyPr/>
          <a:lstStyle/>
          <a:p>
            <a:pPr algn="just"/>
            <a:r>
              <a:rPr lang="tr-TR" sz="1400" dirty="0"/>
              <a:t>Piyasada satılan ve belirli karakterlerden oluşan oyuncaklı kitaplar incelendi ve sadece 3-5 yaş aralığına hitap eden eğitici </a:t>
            </a:r>
            <a:r>
              <a:rPr lang="tr-TR" sz="1400" dirty="0" err="1"/>
              <a:t>maketli</a:t>
            </a:r>
            <a:r>
              <a:rPr lang="tr-TR" sz="1400" dirty="0"/>
              <a:t> materyallerden ibaret oldukları görülmüştür. Türkiye’de benzer bir projenin daha önce uygulanıp uygulanmadığı araştırıldığında; </a:t>
            </a:r>
            <a:r>
              <a:rPr lang="tr-TR" sz="1400" b="1" dirty="0">
                <a:solidFill>
                  <a:srgbClr val="FF0000"/>
                </a:solidFill>
              </a:rPr>
              <a:t>aynı içerikte uygulamalara rastlanmamıştır.</a:t>
            </a:r>
            <a:r>
              <a:rPr lang="tr-TR" sz="1400" dirty="0"/>
              <a:t> Oyuncaklı Kitaplar; kitabın kahramanının el emeği göz nuru oyuncakları ile birlikte kendilerini misafir edecek çocukları kitaplıkta sessizce bekliyorlar</a:t>
            </a:r>
            <a:r>
              <a:rPr lang="tr-TR" sz="1400" dirty="0" smtClean="0"/>
              <a:t>.</a:t>
            </a:r>
          </a:p>
          <a:p>
            <a:pPr marL="0" indent="0" algn="just">
              <a:buNone/>
            </a:pPr>
            <a:endParaRPr lang="tr-TR" sz="1400" dirty="0" smtClean="0"/>
          </a:p>
          <a:p>
            <a:pPr algn="just"/>
            <a:r>
              <a:rPr lang="tr-TR" sz="1400" dirty="0"/>
              <a:t>İl/ilçe Milli Eğitim Müdürlükleri ile müstakil okul/kurumların stratejik planlarına  “</a:t>
            </a:r>
            <a:r>
              <a:rPr lang="tr-TR" sz="1400" b="1" dirty="0">
                <a:solidFill>
                  <a:srgbClr val="FF0000"/>
                </a:solidFill>
              </a:rPr>
              <a:t>Stratejik Plan Hazırlama Sistemi”  ile rehberlik edilmiştir</a:t>
            </a:r>
            <a:r>
              <a:rPr lang="tr-TR" sz="1400" dirty="0"/>
              <a:t>. Kurumların stratejik plan hazırlama aşamaları il, ilçe milli eğitim müdürlükleri ile okul/kurumlarca adım adım izlenmiş, değerlendirilmiş ve onaylanmıştır. </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4</a:t>
            </a:fld>
            <a:endParaRPr lang="tr-TR"/>
          </a:p>
        </p:txBody>
      </p:sp>
    </p:spTree>
    <p:extLst>
      <p:ext uri="{BB962C8B-B14F-4D97-AF65-F5344CB8AC3E}">
        <p14:creationId xmlns:p14="http://schemas.microsoft.com/office/powerpoint/2010/main" val="1907629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dirty="0" smtClean="0"/>
              <a:t/>
            </a:r>
            <a:br>
              <a:rPr lang="tr-TR" sz="2900" dirty="0" smtClean="0"/>
            </a:br>
            <a:r>
              <a:rPr lang="tr-TR" sz="2900" dirty="0" smtClean="0"/>
              <a:t>1. GİRİŞ</a:t>
            </a:r>
            <a:r>
              <a:rPr lang="tr-TR" dirty="0" smtClean="0"/>
              <a:t/>
            </a:r>
            <a:br>
              <a:rPr lang="tr-TR" dirty="0" smtClean="0"/>
            </a:br>
            <a:endParaRPr lang="tr-TR" sz="2500" dirty="0"/>
          </a:p>
        </p:txBody>
      </p:sp>
      <p:sp>
        <p:nvSpPr>
          <p:cNvPr id="3" name="İçerik Yer Tutucusu 2"/>
          <p:cNvSpPr>
            <a:spLocks noGrp="1"/>
          </p:cNvSpPr>
          <p:nvPr>
            <p:ph sz="half" idx="1"/>
          </p:nvPr>
        </p:nvSpPr>
        <p:spPr>
          <a:xfrm>
            <a:off x="457200" y="2132856"/>
            <a:ext cx="7715200" cy="4176464"/>
          </a:xfrm>
        </p:spPr>
        <p:txBody>
          <a:bodyPr/>
          <a:lstStyle/>
          <a:p>
            <a:pPr algn="ctr"/>
            <a:endParaRPr lang="tr-TR" b="1" dirty="0" smtClean="0"/>
          </a:p>
          <a:p>
            <a:r>
              <a:rPr lang="tr-TR" b="1" dirty="0" smtClean="0"/>
              <a:t>Proje </a:t>
            </a:r>
            <a:r>
              <a:rPr lang="tr-TR" b="1" dirty="0"/>
              <a:t>fikrini ortaya çıkaran </a:t>
            </a:r>
            <a:r>
              <a:rPr lang="tr-TR" b="1" dirty="0">
                <a:solidFill>
                  <a:srgbClr val="0070C0"/>
                </a:solidFill>
              </a:rPr>
              <a:t>sebepler</a:t>
            </a:r>
            <a:r>
              <a:rPr lang="tr-TR" b="1" dirty="0"/>
              <a:t>, </a:t>
            </a:r>
            <a:endParaRPr lang="tr-TR" b="1" dirty="0" smtClean="0"/>
          </a:p>
          <a:p>
            <a:pPr marL="0" indent="0">
              <a:buNone/>
            </a:pPr>
            <a:endParaRPr lang="tr-TR" b="1" dirty="0" smtClean="0"/>
          </a:p>
          <a:p>
            <a:r>
              <a:rPr lang="tr-TR" b="1" dirty="0"/>
              <a:t>P</a:t>
            </a:r>
            <a:r>
              <a:rPr lang="tr-TR" b="1" dirty="0" smtClean="0"/>
              <a:t>rojenin </a:t>
            </a:r>
            <a:r>
              <a:rPr lang="tr-TR" b="1" dirty="0"/>
              <a:t>yürütülme </a:t>
            </a:r>
            <a:r>
              <a:rPr lang="tr-TR" b="1" dirty="0" smtClean="0">
                <a:solidFill>
                  <a:srgbClr val="0070C0"/>
                </a:solidFill>
              </a:rPr>
              <a:t>gerekçesi,</a:t>
            </a:r>
          </a:p>
          <a:p>
            <a:endParaRPr lang="tr-TR" b="1" dirty="0" smtClean="0"/>
          </a:p>
          <a:p>
            <a:r>
              <a:rPr lang="tr-TR" b="1" dirty="0" smtClean="0"/>
              <a:t>Projeye başlamadan önce </a:t>
            </a:r>
            <a:r>
              <a:rPr lang="tr-TR" b="1" dirty="0" smtClean="0">
                <a:solidFill>
                  <a:srgbClr val="0070C0"/>
                </a:solidFill>
              </a:rPr>
              <a:t>ihtiyaç analizi</a:t>
            </a:r>
            <a:r>
              <a:rPr lang="tr-TR" b="1" dirty="0" smtClean="0"/>
              <a:t>, anket çalışması, yüz yüze görüşme gibi çalışmalar yapıldı mı?</a:t>
            </a:r>
            <a:endParaRPr lang="tr-TR" b="1"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5</a:t>
            </a:fld>
            <a:endParaRPr lang="tr-TR"/>
          </a:p>
        </p:txBody>
      </p:sp>
      <p:sp>
        <p:nvSpPr>
          <p:cNvPr id="8" name="7 Metin kutusu"/>
          <p:cNvSpPr txBox="1"/>
          <p:nvPr/>
        </p:nvSpPr>
        <p:spPr>
          <a:xfrm>
            <a:off x="611560" y="1340768"/>
            <a:ext cx="7848872" cy="461665"/>
          </a:xfrm>
          <a:prstGeom prst="rect">
            <a:avLst/>
          </a:prstGeom>
          <a:solidFill>
            <a:srgbClr val="FF0000"/>
          </a:solidFill>
        </p:spPr>
        <p:txBody>
          <a:bodyPr wrap="square" rtlCol="0">
            <a:spAutoFit/>
          </a:bodyPr>
          <a:lstStyle/>
          <a:p>
            <a:r>
              <a:rPr lang="tr-TR" sz="2400" i="1" dirty="0" smtClean="0"/>
              <a:t>1.2. Çalışmaya neden ihtiyaç duyuldu</a:t>
            </a:r>
            <a:endParaRPr lang="tr-TR" sz="2400" i="1" dirty="0"/>
          </a:p>
        </p:txBody>
      </p:sp>
    </p:spTree>
    <p:extLst>
      <p:ext uri="{BB962C8B-B14F-4D97-AF65-F5344CB8AC3E}">
        <p14:creationId xmlns:p14="http://schemas.microsoft.com/office/powerpoint/2010/main" val="1065452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2. PROBLEM DURUMU</a:t>
            </a:r>
            <a:endParaRPr lang="tr-TR" sz="3200" dirty="0"/>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6</a:t>
            </a:fld>
            <a:endParaRPr lang="tr-TR"/>
          </a:p>
        </p:txBody>
      </p:sp>
      <p:sp>
        <p:nvSpPr>
          <p:cNvPr id="16" name="15 Dikdörtgen"/>
          <p:cNvSpPr/>
          <p:nvPr/>
        </p:nvSpPr>
        <p:spPr>
          <a:xfrm>
            <a:off x="611560" y="1340768"/>
            <a:ext cx="8064896" cy="830997"/>
          </a:xfrm>
          <a:prstGeom prst="rect">
            <a:avLst/>
          </a:prstGeom>
        </p:spPr>
        <p:txBody>
          <a:bodyPr wrap="square">
            <a:spAutoFit/>
          </a:bodyPr>
          <a:lstStyle/>
          <a:p>
            <a:pPr>
              <a:buFont typeface="Arial" pitchFamily="34" charset="0"/>
              <a:buChar char="•"/>
            </a:pPr>
            <a:r>
              <a:rPr lang="tr-TR" sz="2400" dirty="0" smtClean="0">
                <a:solidFill>
                  <a:schemeClr val="bg2"/>
                </a:solidFill>
                <a:latin typeface="Cambria" pitchFamily="18" charset="0"/>
              </a:rPr>
              <a:t> En fazla 5-6 cümle ile  çalışmanın problem durumundan bahsedilecektir. </a:t>
            </a:r>
            <a:endParaRPr lang="tr-TR" sz="2400" dirty="0">
              <a:solidFill>
                <a:schemeClr val="bg2"/>
              </a:solidFill>
              <a:latin typeface="Cambria" pitchFamily="18" charset="0"/>
            </a:endParaRPr>
          </a:p>
        </p:txBody>
      </p:sp>
      <p:sp>
        <p:nvSpPr>
          <p:cNvPr id="6" name="5 Metin kutusu"/>
          <p:cNvSpPr txBox="1"/>
          <p:nvPr/>
        </p:nvSpPr>
        <p:spPr>
          <a:xfrm>
            <a:off x="611560" y="2636912"/>
            <a:ext cx="3816424" cy="3539430"/>
          </a:xfrm>
          <a:prstGeom prst="rect">
            <a:avLst/>
          </a:prstGeom>
          <a:noFill/>
        </p:spPr>
        <p:txBody>
          <a:bodyPr wrap="square" rtlCol="0">
            <a:spAutoFit/>
          </a:bodyPr>
          <a:lstStyle/>
          <a:p>
            <a:pPr algn="just"/>
            <a:r>
              <a:rPr lang="tr-TR" sz="1400" b="1" dirty="0" smtClean="0">
                <a:solidFill>
                  <a:srgbClr val="FF0000"/>
                </a:solidFill>
                <a:latin typeface="+mn-lt"/>
              </a:rPr>
              <a:t>Öğrencilerimiz</a:t>
            </a:r>
            <a:r>
              <a:rPr lang="tr-TR" sz="1400" dirty="0" smtClean="0">
                <a:solidFill>
                  <a:schemeClr val="bg2"/>
                </a:solidFill>
                <a:latin typeface="+mn-lt"/>
              </a:rPr>
              <a:t> de okulumuz bahçesinde herhangi bir oyun alanı olmaması sebebiyle sürekli olarak </a:t>
            </a:r>
            <a:r>
              <a:rPr lang="tr-TR" sz="1400" b="1" dirty="0" smtClean="0">
                <a:solidFill>
                  <a:srgbClr val="FF0000"/>
                </a:solidFill>
                <a:latin typeface="+mn-lt"/>
              </a:rPr>
              <a:t>şikâyet ve önerilerde </a:t>
            </a:r>
            <a:r>
              <a:rPr lang="tr-TR" sz="1400" dirty="0" smtClean="0">
                <a:solidFill>
                  <a:schemeClr val="bg2"/>
                </a:solidFill>
                <a:latin typeface="+mn-lt"/>
              </a:rPr>
              <a:t>bulunmaktaydılar. Bunun yanı sıra, öğretmenlerimizin özellikle oyun ve fiziki etkinlikler dersinde kullanılabilecek bir alanın olmamasından okul idaremize sürekli olarak şikâyette bulunmaktaydı.</a:t>
            </a:r>
          </a:p>
          <a:p>
            <a:pPr algn="just"/>
            <a:r>
              <a:rPr lang="tr-TR" sz="1400" dirty="0" smtClean="0">
                <a:solidFill>
                  <a:schemeClr val="bg2"/>
                </a:solidFill>
                <a:latin typeface="+mn-lt"/>
              </a:rPr>
              <a:t>İlçe ve okul yöneticilerinin;  “Yasalar ve yönetmeliklerin yüklediği görev ve sorumlulukları başta olmak üzere, üst makamlardan gönderilen talimatlar ile sorumluluk alanlarına </a:t>
            </a:r>
            <a:r>
              <a:rPr lang="tr-TR" sz="1400" b="1" dirty="0" smtClean="0">
                <a:solidFill>
                  <a:srgbClr val="FF0000"/>
                </a:solidFill>
                <a:latin typeface="+mn-lt"/>
              </a:rPr>
              <a:t>giren paydaşlardan gelen talepler ve sorunlara bağlı olarak, sağlıklı bir yönetim tarzının eksikliğinin hissedilmesi</a:t>
            </a:r>
            <a:r>
              <a:rPr lang="tr-TR" sz="1400" dirty="0" smtClean="0">
                <a:solidFill>
                  <a:srgbClr val="FF0000"/>
                </a:solidFill>
                <a:latin typeface="+mn-lt"/>
              </a:rPr>
              <a:t>, …</a:t>
            </a:r>
            <a:endParaRPr lang="tr-TR" sz="1400" dirty="0">
              <a:solidFill>
                <a:srgbClr val="FF0000"/>
              </a:solidFill>
              <a:latin typeface="+mn-lt"/>
            </a:endParaRPr>
          </a:p>
        </p:txBody>
      </p:sp>
      <p:sp>
        <p:nvSpPr>
          <p:cNvPr id="8" name="7 Metin kutusu"/>
          <p:cNvSpPr txBox="1"/>
          <p:nvPr/>
        </p:nvSpPr>
        <p:spPr>
          <a:xfrm>
            <a:off x="683568" y="2132856"/>
            <a:ext cx="7632848" cy="369332"/>
          </a:xfrm>
          <a:prstGeom prst="rect">
            <a:avLst/>
          </a:prstGeom>
          <a:noFill/>
        </p:spPr>
        <p:txBody>
          <a:bodyPr wrap="square" rtlCol="0">
            <a:spAutoFit/>
          </a:bodyPr>
          <a:lstStyle/>
          <a:p>
            <a:r>
              <a:rPr lang="tr-TR" dirty="0" smtClean="0">
                <a:solidFill>
                  <a:srgbClr val="FF0000"/>
                </a:solidFill>
              </a:rPr>
              <a:t>Proje Raporlarından Örnekler İfadeler</a:t>
            </a:r>
            <a:endParaRPr lang="tr-TR" dirty="0">
              <a:solidFill>
                <a:srgbClr val="FF0000"/>
              </a:solidFill>
            </a:endParaRPr>
          </a:p>
        </p:txBody>
      </p:sp>
      <p:sp>
        <p:nvSpPr>
          <p:cNvPr id="9" name="8 Metin kutusu"/>
          <p:cNvSpPr txBox="1"/>
          <p:nvPr/>
        </p:nvSpPr>
        <p:spPr>
          <a:xfrm>
            <a:off x="4644008" y="2708920"/>
            <a:ext cx="3960440" cy="2246769"/>
          </a:xfrm>
          <a:prstGeom prst="rect">
            <a:avLst/>
          </a:prstGeom>
          <a:noFill/>
        </p:spPr>
        <p:txBody>
          <a:bodyPr wrap="square" rtlCol="0">
            <a:spAutoFit/>
          </a:bodyPr>
          <a:lstStyle/>
          <a:p>
            <a:pPr algn="just"/>
            <a:r>
              <a:rPr lang="tr-TR" sz="1400" dirty="0" smtClean="0">
                <a:solidFill>
                  <a:schemeClr val="bg2"/>
                </a:solidFill>
              </a:rPr>
              <a:t>Okul yönetimi olarak kurumumuzda göreve başladığımızda yaptığımız ilk iş; okulumuzun iç ve dış paydaşlarının istek ve önerilerini dikkate alarak çalışmalarımıza bu doğrultuda şekil vermek oldu. Bu paydaşlar veliler, okul personeli, öğrencilerimiz ve okulumuzla ilgili diğer paydaşlarımızdır. Bunlardan </a:t>
            </a:r>
            <a:r>
              <a:rPr lang="tr-TR" sz="1400" b="1" dirty="0" smtClean="0">
                <a:solidFill>
                  <a:schemeClr val="bg2"/>
                </a:solidFill>
                <a:latin typeface="+mn-lt"/>
              </a:rPr>
              <a:t>gelen dilek </a:t>
            </a:r>
            <a:r>
              <a:rPr lang="tr-TR" sz="1400" b="1" dirty="0" smtClean="0">
                <a:solidFill>
                  <a:srgbClr val="FF0000"/>
                </a:solidFill>
                <a:latin typeface="+mn-lt"/>
              </a:rPr>
              <a:t>ve şikâyetleri dikkate alarak öncelikli problemleri tespit etmek için anket çalışmaları ve yüz yüze görüşmeler </a:t>
            </a:r>
            <a:r>
              <a:rPr lang="tr-TR" sz="1400" dirty="0" smtClean="0">
                <a:solidFill>
                  <a:schemeClr val="bg2"/>
                </a:solidFill>
                <a:latin typeface="+mn-lt"/>
              </a:rPr>
              <a:t>yaptık. </a:t>
            </a:r>
          </a:p>
        </p:txBody>
      </p:sp>
    </p:spTree>
    <p:extLst>
      <p:ext uri="{BB962C8B-B14F-4D97-AF65-F5344CB8AC3E}">
        <p14:creationId xmlns:p14="http://schemas.microsoft.com/office/powerpoint/2010/main" val="3199075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124744"/>
          </a:xfrm>
        </p:spPr>
        <p:txBody>
          <a:bodyPr>
            <a:normAutofit fontScale="90000"/>
          </a:bodyPr>
          <a:lstStyle/>
          <a:p>
            <a:r>
              <a:rPr lang="tr-TR" dirty="0" smtClean="0"/>
              <a:t/>
            </a:r>
            <a:br>
              <a:rPr lang="tr-TR" dirty="0" smtClean="0"/>
            </a:br>
            <a:r>
              <a:rPr lang="tr-TR" dirty="0" smtClean="0"/>
              <a:t>3. ÇALIŞMANIN AMAÇ VE HEDEFLERİ</a:t>
            </a:r>
            <a:r>
              <a:rPr lang="tr-TR" sz="2900" b="0" dirty="0" smtClean="0"/>
              <a:t/>
            </a:r>
            <a:br>
              <a:rPr lang="tr-TR" sz="2900" b="0" dirty="0" smtClean="0"/>
            </a:br>
            <a:r>
              <a:rPr lang="tr-TR" sz="2500" dirty="0" smtClean="0"/>
              <a:t/>
            </a:r>
            <a:br>
              <a:rPr lang="tr-TR" sz="2500" dirty="0" smtClean="0"/>
            </a:br>
            <a:endParaRPr lang="tr-TR" sz="2500" dirty="0"/>
          </a:p>
        </p:txBody>
      </p:sp>
      <p:sp>
        <p:nvSpPr>
          <p:cNvPr id="4" name="İçerik Yer Tutucusu 3"/>
          <p:cNvSpPr>
            <a:spLocks noGrp="1"/>
          </p:cNvSpPr>
          <p:nvPr>
            <p:ph sz="half" idx="1"/>
          </p:nvPr>
        </p:nvSpPr>
        <p:spPr>
          <a:xfrm>
            <a:off x="611560" y="1916832"/>
            <a:ext cx="8071048" cy="4165924"/>
          </a:xfrm>
          <a:ln>
            <a:solidFill>
              <a:srgbClr val="0070C0"/>
            </a:solidFill>
          </a:ln>
        </p:spPr>
        <p:txBody>
          <a:bodyPr/>
          <a:lstStyle/>
          <a:p>
            <a:pPr algn="just"/>
            <a:endParaRPr lang="tr-TR" sz="2400" b="1" dirty="0" smtClean="0">
              <a:solidFill>
                <a:srgbClr val="0070C0"/>
              </a:solidFill>
            </a:endParaRPr>
          </a:p>
          <a:p>
            <a:pPr algn="just"/>
            <a:r>
              <a:rPr lang="tr-TR" sz="2400" b="1" dirty="0" smtClean="0">
                <a:solidFill>
                  <a:srgbClr val="0070C0"/>
                </a:solidFill>
              </a:rPr>
              <a:t>Amaç</a:t>
            </a:r>
            <a:r>
              <a:rPr lang="tr-TR" sz="2400" dirty="0" smtClean="0"/>
              <a:t> </a:t>
            </a:r>
            <a:r>
              <a:rPr lang="tr-TR" sz="2400" dirty="0"/>
              <a:t>ifadesinde çalışmanın tamamlanması ile ulaşılmak istenen sonuç, </a:t>
            </a:r>
            <a:r>
              <a:rPr lang="tr-TR" sz="2400" b="1" dirty="0">
                <a:solidFill>
                  <a:srgbClr val="0070C0"/>
                </a:solidFill>
              </a:rPr>
              <a:t>hedef</a:t>
            </a:r>
            <a:r>
              <a:rPr lang="tr-TR" sz="2400" dirty="0"/>
              <a:t> ifadelerinde ise bunu gerçekleştirmek için gerçekleştirilmesi gereken alt </a:t>
            </a:r>
            <a:r>
              <a:rPr lang="tr-TR" sz="2400" dirty="0" smtClean="0"/>
              <a:t>amaçlar olmalıdır.</a:t>
            </a:r>
          </a:p>
          <a:p>
            <a:pPr marL="0" indent="0" algn="just">
              <a:buClr>
                <a:srgbClr val="0070C0"/>
              </a:buClr>
            </a:pPr>
            <a:r>
              <a:rPr lang="tr-TR" sz="2400" dirty="0" smtClean="0"/>
              <a:t> Hedefler mümkün olduğunca </a:t>
            </a:r>
            <a:r>
              <a:rPr lang="tr-TR" sz="2400" b="1" dirty="0" smtClean="0">
                <a:solidFill>
                  <a:srgbClr val="0070C0"/>
                </a:solidFill>
              </a:rPr>
              <a:t>sayısal </a:t>
            </a:r>
            <a:r>
              <a:rPr lang="tr-TR" sz="2400" dirty="0" smtClean="0"/>
              <a:t>olarak, zaman sınırı belirlenmelidir.</a:t>
            </a:r>
          </a:p>
          <a:p>
            <a:pPr marL="0" indent="0" algn="just">
              <a:buNone/>
            </a:pPr>
            <a:endParaRPr lang="tr-TR" sz="2400" dirty="0"/>
          </a:p>
        </p:txBody>
      </p:sp>
      <p:sp>
        <p:nvSpPr>
          <p:cNvPr id="6" name="Slayt Numarası Yer Tutucusu 5"/>
          <p:cNvSpPr>
            <a:spLocks noGrp="1"/>
          </p:cNvSpPr>
          <p:nvPr>
            <p:ph type="sldNum" sz="quarter" idx="12"/>
          </p:nvPr>
        </p:nvSpPr>
        <p:spPr>
          <a:xfrm>
            <a:off x="6516216" y="6409134"/>
            <a:ext cx="2133600" cy="476250"/>
          </a:xfrm>
        </p:spPr>
        <p:txBody>
          <a:bodyPr/>
          <a:lstStyle/>
          <a:p>
            <a:pPr>
              <a:defRPr/>
            </a:pPr>
            <a:fld id="{68CD06D4-230B-4AE6-B5BA-5F304079B107}" type="slidenum">
              <a:rPr lang="tr-TR" smtClean="0"/>
              <a:pPr>
                <a:defRPr/>
              </a:pPr>
              <a:t>7</a:t>
            </a:fld>
            <a:endParaRPr lang="tr-TR" dirty="0"/>
          </a:p>
        </p:txBody>
      </p:sp>
      <p:sp>
        <p:nvSpPr>
          <p:cNvPr id="9" name="8 Metin kutusu"/>
          <p:cNvSpPr txBox="1"/>
          <p:nvPr/>
        </p:nvSpPr>
        <p:spPr>
          <a:xfrm>
            <a:off x="611560" y="1196752"/>
            <a:ext cx="8064896" cy="830997"/>
          </a:xfrm>
          <a:prstGeom prst="rect">
            <a:avLst/>
          </a:prstGeom>
          <a:solidFill>
            <a:srgbClr val="FF0000"/>
          </a:solidFill>
        </p:spPr>
        <p:txBody>
          <a:bodyPr wrap="square" rtlCol="0">
            <a:spAutoFit/>
          </a:bodyPr>
          <a:lstStyle/>
          <a:p>
            <a:r>
              <a:rPr lang="tr-TR" sz="2400" i="1" dirty="0" smtClean="0"/>
              <a:t>3.1. Çalışmanın amacı</a:t>
            </a:r>
            <a:br>
              <a:rPr lang="tr-TR" sz="2400" i="1" dirty="0" smtClean="0"/>
            </a:br>
            <a:r>
              <a:rPr lang="tr-TR" sz="2400" i="1" dirty="0" smtClean="0"/>
              <a:t>3.2. Çalışmanın hedefleri</a:t>
            </a:r>
            <a:endParaRPr lang="tr-TR" sz="2400" i="1" dirty="0"/>
          </a:p>
        </p:txBody>
      </p:sp>
    </p:spTree>
    <p:extLst>
      <p:ext uri="{BB962C8B-B14F-4D97-AF65-F5344CB8AC3E}">
        <p14:creationId xmlns:p14="http://schemas.microsoft.com/office/powerpoint/2010/main" val="1801809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a:xfrm>
            <a:off x="457200" y="1700808"/>
            <a:ext cx="4038600" cy="4114800"/>
          </a:xfrm>
        </p:spPr>
        <p:txBody>
          <a:bodyPr/>
          <a:lstStyle/>
          <a:p>
            <a:r>
              <a:rPr lang="tr-TR" sz="2000" dirty="0"/>
              <a:t>Kıt kaynakların etkili olarak kullanılması ve kamunun atıl durumda olan fiziki mekânlarının üretime kazandırılması sonucu kamu yararı ve farklı gelir kaynaklarıyla, </a:t>
            </a:r>
            <a:r>
              <a:rPr lang="tr-TR" sz="2000" dirty="0">
                <a:solidFill>
                  <a:srgbClr val="FF0000"/>
                </a:solidFill>
              </a:rPr>
              <a:t>kurumun karlılık ve verimlilik performansının arttırılması amaçlanmıştır</a:t>
            </a:r>
            <a:r>
              <a:rPr lang="tr-TR" sz="2000" dirty="0" smtClean="0">
                <a:solidFill>
                  <a:srgbClr val="FF0000"/>
                </a:solidFill>
              </a:rPr>
              <a:t>.</a:t>
            </a:r>
          </a:p>
          <a:p>
            <a:r>
              <a:rPr lang="tr-TR" sz="2000" dirty="0"/>
              <a:t>İnteraktif Ortamda Soru Cevap Uygulamaları </a:t>
            </a:r>
            <a:r>
              <a:rPr lang="tr-TR" sz="2000" dirty="0" smtClean="0"/>
              <a:t>ile </a:t>
            </a:r>
            <a:r>
              <a:rPr lang="tr-TR" sz="2000" dirty="0" smtClean="0">
                <a:solidFill>
                  <a:srgbClr val="FF0000"/>
                </a:solidFill>
              </a:rPr>
              <a:t>7/24 </a:t>
            </a:r>
            <a:r>
              <a:rPr lang="tr-TR" sz="2000" dirty="0">
                <a:solidFill>
                  <a:srgbClr val="FF0000"/>
                </a:solidFill>
              </a:rPr>
              <a:t>saat danışmanlık ve mesleki yardım verilmesi </a:t>
            </a:r>
            <a:r>
              <a:rPr lang="tr-TR" sz="2000" dirty="0" smtClean="0">
                <a:solidFill>
                  <a:srgbClr val="FF0000"/>
                </a:solidFill>
              </a:rPr>
              <a:t>hedeflenmektedir</a:t>
            </a:r>
          </a:p>
          <a:p>
            <a:endParaRPr lang="tr-TR" sz="2000" dirty="0"/>
          </a:p>
        </p:txBody>
      </p:sp>
      <p:sp>
        <p:nvSpPr>
          <p:cNvPr id="4" name="İçerik Yer Tutucusu 3"/>
          <p:cNvSpPr>
            <a:spLocks noGrp="1"/>
          </p:cNvSpPr>
          <p:nvPr>
            <p:ph sz="half" idx="2"/>
          </p:nvPr>
        </p:nvSpPr>
        <p:spPr>
          <a:xfrm>
            <a:off x="4648200" y="1700808"/>
            <a:ext cx="4038600" cy="4114800"/>
          </a:xfrm>
        </p:spPr>
        <p:txBody>
          <a:bodyPr/>
          <a:lstStyle/>
          <a:p>
            <a:r>
              <a:rPr lang="tr-TR" sz="2000" dirty="0"/>
              <a:t>Bu süreçte 9. sınıftan 10. sınıfa geçişte bütün </a:t>
            </a:r>
            <a:r>
              <a:rPr lang="tr-TR" sz="2000" dirty="0">
                <a:solidFill>
                  <a:srgbClr val="FF0000"/>
                </a:solidFill>
              </a:rPr>
              <a:t>öğrencileri ilgi, yetenek, istek ve fiziksel yeterliliklerine göre alan ve dallara yönlendirmek </a:t>
            </a:r>
            <a:r>
              <a:rPr lang="tr-TR" sz="2000" dirty="0" smtClean="0">
                <a:solidFill>
                  <a:srgbClr val="FF0000"/>
                </a:solidFill>
              </a:rPr>
              <a:t>hedeflenmektedir.</a:t>
            </a:r>
          </a:p>
          <a:p>
            <a:r>
              <a:rPr lang="tr-TR" sz="2000" dirty="0"/>
              <a:t> Çalışmamızın amacı köhne bir köy İlköğretim Okulu halindeki okulumuzu oluşturacağımız sinerji </a:t>
            </a:r>
            <a:r>
              <a:rPr lang="tr-TR" sz="2000" dirty="0" err="1"/>
              <a:t>içersinde</a:t>
            </a:r>
            <a:r>
              <a:rPr lang="tr-TR" sz="2000" dirty="0"/>
              <a:t> </a:t>
            </a:r>
            <a:r>
              <a:rPr lang="tr-TR" sz="2000" dirty="0">
                <a:solidFill>
                  <a:srgbClr val="FF0000"/>
                </a:solidFill>
              </a:rPr>
              <a:t>özel kolejleri kıskandıracak hale getirmektir. </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8</a:t>
            </a:fld>
            <a:endParaRPr lang="tr-TR"/>
          </a:p>
        </p:txBody>
      </p:sp>
    </p:spTree>
    <p:extLst>
      <p:ext uri="{BB962C8B-B14F-4D97-AF65-F5344CB8AC3E}">
        <p14:creationId xmlns:p14="http://schemas.microsoft.com/office/powerpoint/2010/main" val="1444826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4. YÖNTEM VE PLAN</a:t>
            </a:r>
            <a:endParaRPr lang="tr-TR" sz="3200" dirty="0"/>
          </a:p>
        </p:txBody>
      </p:sp>
      <p:sp>
        <p:nvSpPr>
          <p:cNvPr id="3" name="İçerik Yer Tutucusu 2"/>
          <p:cNvSpPr>
            <a:spLocks noGrp="1"/>
          </p:cNvSpPr>
          <p:nvPr>
            <p:ph sz="half" idx="2"/>
          </p:nvPr>
        </p:nvSpPr>
        <p:spPr>
          <a:xfrm>
            <a:off x="457200" y="2204863"/>
            <a:ext cx="8075240" cy="3921299"/>
          </a:xfrm>
          <a:noFill/>
          <a:ln>
            <a:noFill/>
          </a:ln>
        </p:spPr>
        <p:style>
          <a:lnRef idx="2">
            <a:schemeClr val="dk1"/>
          </a:lnRef>
          <a:fillRef idx="1">
            <a:schemeClr val="lt1"/>
          </a:fillRef>
          <a:effectRef idx="0">
            <a:schemeClr val="dk1"/>
          </a:effectRef>
          <a:fontRef idx="minor">
            <a:schemeClr val="dk1"/>
          </a:fontRef>
        </p:style>
        <p:txBody>
          <a:bodyPr/>
          <a:lstStyle/>
          <a:p>
            <a:pPr marL="0" indent="0">
              <a:buClrTx/>
              <a:buFont typeface="Arial" pitchFamily="34" charset="0"/>
              <a:buChar char="•"/>
            </a:pPr>
            <a:r>
              <a:rPr lang="tr-TR" sz="2000" dirty="0" smtClean="0">
                <a:effectLst/>
              </a:rPr>
              <a:t> Uygulanan yöntemlerden kısaca bahsedilecektir.</a:t>
            </a:r>
          </a:p>
          <a:p>
            <a:pPr marL="0" indent="0" algn="just">
              <a:buClrTx/>
              <a:buNone/>
            </a:pPr>
            <a:r>
              <a:rPr lang="tr-TR" sz="2000" dirty="0" smtClean="0">
                <a:effectLst/>
              </a:rPr>
              <a:t>Çalışma kapsamında ……yöntemlerinden yararlanılmıştır. Yöntemlerden nasıl yararlanıldığı açıklanmalıdır. </a:t>
            </a:r>
          </a:p>
          <a:p>
            <a:pPr marL="0" indent="0">
              <a:buClrTx/>
              <a:buFont typeface="Arial" pitchFamily="34" charset="0"/>
              <a:buChar char="•"/>
            </a:pPr>
            <a:r>
              <a:rPr lang="tr-TR" sz="2000" dirty="0" smtClean="0">
                <a:effectLst/>
              </a:rPr>
              <a:t> Çalışma </a:t>
            </a:r>
            <a:r>
              <a:rPr lang="tr-TR" sz="2000" dirty="0">
                <a:effectLst/>
              </a:rPr>
              <a:t>planı, zaman çizelgesi, görev dağılımı, hangi faaliyetlerin nasıl belirlendiği gibi hususlar tablolardan yararlanarak açıklanacaktır. Aşağıdaki tablo örnek olarak sunulmuş olup geliştirebilir niteliktedir.</a:t>
            </a:r>
          </a:p>
          <a:p>
            <a:pPr marL="0" indent="0">
              <a:buNone/>
            </a:pPr>
            <a:endParaRPr lang="tr-TR" dirty="0">
              <a:effectLst/>
            </a:endParaRPr>
          </a:p>
          <a:p>
            <a:pPr marL="0" indent="0">
              <a:buNone/>
            </a:pPr>
            <a:endParaRPr lang="tr-TR" sz="2400" dirty="0">
              <a:effectLst/>
            </a:endParaRPr>
          </a:p>
          <a:p>
            <a:pPr marL="0" indent="0">
              <a:buNone/>
            </a:pPr>
            <a:endParaRPr lang="tr-TR" sz="24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9</a:t>
            </a:fld>
            <a:endParaRPr lang="tr-TR"/>
          </a:p>
        </p:txBody>
      </p:sp>
      <p:sp>
        <p:nvSpPr>
          <p:cNvPr id="15" name="14 Metin kutusu"/>
          <p:cNvSpPr txBox="1"/>
          <p:nvPr/>
        </p:nvSpPr>
        <p:spPr>
          <a:xfrm>
            <a:off x="611560" y="1268760"/>
            <a:ext cx="7992888" cy="830997"/>
          </a:xfrm>
          <a:prstGeom prst="rect">
            <a:avLst/>
          </a:prstGeom>
          <a:solidFill>
            <a:srgbClr val="FF0000"/>
          </a:solidFill>
        </p:spPr>
        <p:txBody>
          <a:bodyPr wrap="square" rtlCol="0">
            <a:spAutoFit/>
          </a:bodyPr>
          <a:lstStyle/>
          <a:p>
            <a:r>
              <a:rPr lang="tr-TR" sz="2400" i="1" dirty="0" smtClean="0"/>
              <a:t>4.1. Yöntem</a:t>
            </a:r>
          </a:p>
          <a:p>
            <a:r>
              <a:rPr lang="tr-TR" sz="2400" i="1" dirty="0" smtClean="0"/>
              <a:t>4.2. Plan </a:t>
            </a:r>
            <a:endParaRPr lang="tr-TR" sz="2400" i="1" dirty="0"/>
          </a:p>
        </p:txBody>
      </p:sp>
      <p:graphicFrame>
        <p:nvGraphicFramePr>
          <p:cNvPr id="18" name="Tablo 4"/>
          <p:cNvGraphicFramePr>
            <a:graphicFrameLocks noGrp="1"/>
          </p:cNvGraphicFramePr>
          <p:nvPr>
            <p:extLst/>
          </p:nvPr>
        </p:nvGraphicFramePr>
        <p:xfrm>
          <a:off x="611560" y="4653136"/>
          <a:ext cx="7776863" cy="1962912"/>
        </p:xfrm>
        <a:graphic>
          <a:graphicData uri="http://schemas.openxmlformats.org/drawingml/2006/table">
            <a:tbl>
              <a:tblPr firstRow="1" firstCol="1" bandRow="1">
                <a:tableStyleId>{5C22544A-7EE6-4342-B048-85BDC9FD1C3A}</a:tableStyleId>
              </a:tblPr>
              <a:tblGrid>
                <a:gridCol w="1110980"/>
                <a:gridCol w="1699147"/>
                <a:gridCol w="1176332"/>
                <a:gridCol w="1550244"/>
                <a:gridCol w="2240160"/>
              </a:tblGrid>
              <a:tr h="502368">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Başlama tarihi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Bitiş tarihi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Sorumlu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Açıklamalar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368">
                <a:tc>
                  <a:txBody>
                    <a:bodyPr/>
                    <a:lstStyle/>
                    <a:p>
                      <a:pPr algn="just">
                        <a:lnSpc>
                          <a:spcPct val="115000"/>
                        </a:lnSpc>
                        <a:spcAft>
                          <a:spcPts val="0"/>
                        </a:spcAft>
                      </a:pPr>
                      <a:r>
                        <a:rPr lang="tr-TR" sz="1600">
                          <a:effectLst/>
                        </a:rPr>
                        <a:t>Faaliyet-1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368">
                <a:tc>
                  <a:txBody>
                    <a:bodyPr/>
                    <a:lstStyle/>
                    <a:p>
                      <a:pPr algn="just">
                        <a:lnSpc>
                          <a:spcPct val="115000"/>
                        </a:lnSpc>
                        <a:spcAft>
                          <a:spcPts val="0"/>
                        </a:spcAft>
                      </a:pPr>
                      <a:r>
                        <a:rPr lang="tr-TR" sz="1600" dirty="0">
                          <a:effectLst/>
                        </a:rPr>
                        <a:t>Faaliyet-2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383">
                <a:tc>
                  <a:txBody>
                    <a:bodyPr/>
                    <a:lstStyle/>
                    <a:p>
                      <a:pPr algn="just">
                        <a:lnSpc>
                          <a:spcPct val="115000"/>
                        </a:lnSpc>
                        <a:spcAft>
                          <a:spcPts val="0"/>
                        </a:spcAft>
                      </a:pPr>
                      <a:r>
                        <a:rPr lang="tr-TR" sz="1600">
                          <a:effectLst/>
                        </a:rPr>
                        <a:t>…</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01865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kyanus">
  <a:themeElements>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4649</TotalTime>
  <Words>1589</Words>
  <Application>Microsoft Office PowerPoint</Application>
  <PresentationFormat>Ekran Gösterisi (4:3)</PresentationFormat>
  <Paragraphs>233</Paragraphs>
  <Slides>25</Slides>
  <Notes>1</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Okyanus</vt:lpstr>
      <vt:lpstr>PowerPoint Sunusu</vt:lpstr>
      <vt:lpstr>PowerPoint Sunusu</vt:lpstr>
      <vt:lpstr>  1. GİRİŞ   </vt:lpstr>
      <vt:lpstr>Proje Raporlarından Örnekler İfadeler</vt:lpstr>
      <vt:lpstr> 1. GİRİŞ </vt:lpstr>
      <vt:lpstr>2. PROBLEM DURUMU</vt:lpstr>
      <vt:lpstr> 3. ÇALIŞMANIN AMAÇ VE HEDEFLERİ  </vt:lpstr>
      <vt:lpstr>Proje Raporlarından Örnek İfadeler</vt:lpstr>
      <vt:lpstr>4. YÖNTEM VE PLAN</vt:lpstr>
      <vt:lpstr>PowerPoint Sunusu</vt:lpstr>
      <vt:lpstr>Proje Raporlarından Örnekler İfadeler</vt:lpstr>
      <vt:lpstr>PowerPoint Sunusu</vt:lpstr>
      <vt:lpstr>Proje Raporlarından Örnek İfadeler</vt:lpstr>
      <vt:lpstr>5. Uygulama</vt:lpstr>
      <vt:lpstr>Proje Raporlarından Örnek İfadeler</vt:lpstr>
      <vt:lpstr>5. Uygulama</vt:lpstr>
      <vt:lpstr>Proje Raporlarından Örnek İfadeler</vt:lpstr>
      <vt:lpstr>6. Sonuçlar</vt:lpstr>
      <vt:lpstr>PowerPoint Sunusu</vt:lpstr>
      <vt:lpstr>Proje Raporlarından Örnek İfadeler</vt:lpstr>
      <vt:lpstr>PowerPoint Sunusu</vt:lpstr>
      <vt:lpstr>Proje Raporlarından Örnekler İfadeler</vt:lpstr>
      <vt:lpstr>6. SONUÇLAR</vt:lpstr>
      <vt:lpstr>Proje Raporlarından Örnekler İfadeler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İLKÖĞRETİM OKULLARI OKUL AİLE BİRLİKLERİNİN HARCAMALARI</dc:title>
  <dc:creator>Asuman ORAL</dc:creator>
  <cp:lastModifiedBy>A.Utku YASAR</cp:lastModifiedBy>
  <cp:revision>931</cp:revision>
  <cp:lastPrinted>2013-09-30T15:02:12Z</cp:lastPrinted>
  <dcterms:created xsi:type="dcterms:W3CDTF">2012-06-08T06:22:50Z</dcterms:created>
  <dcterms:modified xsi:type="dcterms:W3CDTF">2017-01-06T11:58:38Z</dcterms:modified>
</cp:coreProperties>
</file>